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Default Extension="doc" ContentType="application/msword"/>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56" r:id="rId1"/>
  </p:sldMasterIdLst>
  <p:notesMasterIdLst>
    <p:notesMasterId r:id="rId21"/>
  </p:notesMasterIdLst>
  <p:sldIdLst>
    <p:sldId id="256" r:id="rId2"/>
    <p:sldId id="257" r:id="rId3"/>
    <p:sldId id="258" r:id="rId4"/>
    <p:sldId id="260" r:id="rId5"/>
    <p:sldId id="261" r:id="rId6"/>
    <p:sldId id="259" r:id="rId7"/>
    <p:sldId id="262" r:id="rId8"/>
    <p:sldId id="264" r:id="rId9"/>
    <p:sldId id="265" r:id="rId10"/>
    <p:sldId id="266" r:id="rId11"/>
    <p:sldId id="267" r:id="rId12"/>
    <p:sldId id="268" r:id="rId13"/>
    <p:sldId id="269" r:id="rId14"/>
    <p:sldId id="270" r:id="rId15"/>
    <p:sldId id="271" r:id="rId16"/>
    <p:sldId id="272" r:id="rId17"/>
    <p:sldId id="273" r:id="rId18"/>
    <p:sldId id="26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09" autoAdjust="0"/>
    <p:restoredTop sz="94660"/>
  </p:normalViewPr>
  <p:slideViewPr>
    <p:cSldViewPr snapToGrid="0" snapToObjects="1">
      <p:cViewPr varScale="1">
        <p:scale>
          <a:sx n="105" d="100"/>
          <a:sy n="105" d="100"/>
        </p:scale>
        <p:origin x="-9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64DAEA-0EF6-5440-9E48-51E53146DDDE}" type="datetimeFigureOut">
              <a:rPr lang="en-US" smtClean="0"/>
              <a:pPr/>
              <a:t>5/29/13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9E6E85-665E-304A-87E2-C76CC2A7FB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indicators are there in the CCSS that would suggest that successful implementation</a:t>
            </a:r>
            <a:r>
              <a:rPr lang="en-US" baseline="0" dirty="0" smtClean="0"/>
              <a:t> of the common core will require new instructional practices?</a:t>
            </a:r>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“Mathematical Discourse” in the Teaching Cycle </a:t>
            </a:r>
          </a:p>
          <a:p>
            <a:r>
              <a:rPr lang="en-US" dirty="0" smtClean="0"/>
              <a:t>Engaging students in math talk: 5 talk moves</a:t>
            </a:r>
          </a:p>
          <a:p>
            <a:r>
              <a:rPr lang="en-US" dirty="0" smtClean="0"/>
              <a:t>Role of questions in the framework</a:t>
            </a:r>
          </a:p>
          <a:p>
            <a:r>
              <a:rPr lang="en-US" dirty="0" smtClean="0"/>
              <a:t>Students’ role in discourse: conjecture, explain, connect, convince, generalize, transfer</a:t>
            </a:r>
          </a:p>
          <a:p>
            <a:endParaRPr lang="en-US" dirty="0" smtClean="0"/>
          </a:p>
          <a:p>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a:lstStyle/>
          <a:p>
            <a:fld id="{0DEFDAF2-DFCA-924B-B39E-DDAB876BDA97}" type="slidenum">
              <a:rPr lang="en-US" smtClean="0">
                <a:latin typeface="Calibri" charset="0"/>
                <a:ea typeface="ＭＳ Ｐゴシック" charset="-128"/>
                <a:cs typeface="ＭＳ Ｐゴシック" charset="-128"/>
              </a:rPr>
              <a:pPr/>
              <a:t>12</a:t>
            </a:fld>
            <a:endParaRPr lang="en-US" smtClean="0">
              <a:latin typeface="Calibri"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Mystery Bags</a:t>
            </a:r>
          </a:p>
          <a:p>
            <a:r>
              <a:rPr lang="en-US" dirty="0" smtClean="0"/>
              <a:t>Develop:  Students</a:t>
            </a:r>
            <a:r>
              <a:rPr lang="en-US" baseline="0" dirty="0" smtClean="0"/>
              <a:t> use the bags and balance beam to surface a reasonable strategy for determining the number of gold coins in a bag.</a:t>
            </a:r>
          </a:p>
          <a:p>
            <a:r>
              <a:rPr lang="en-US" baseline="0" dirty="0" smtClean="0"/>
              <a:t>Solidify:  What kinds of manipulations work consistently?  How do we record the steps symbolically? Can we work with portions of a bag? Negative coins?  Given an equation, can we model it with mystery bags? (e.g., groups of bag configurations)</a:t>
            </a:r>
          </a:p>
          <a:p>
            <a:r>
              <a:rPr lang="en-US" baseline="0" dirty="0" smtClean="0"/>
              <a:t>Practice:  Writing equivalent equations.</a:t>
            </a:r>
          </a:p>
          <a:p>
            <a:r>
              <a:rPr lang="en-US" baseline="0" dirty="0" smtClean="0"/>
              <a:t>Note that we are spending a lot more time on solidify tasks (to examine and extend), than in develop (where we surfaced thinking about equivalence and keeping things in balance), or practice (which gets redundant when we have the key conceptual ways of thinking).  </a:t>
            </a:r>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Just as the teaching cycle supported pedagogical principles, the learning cycle supports principles of curriculum design</a:t>
            </a:r>
          </a:p>
          <a:p>
            <a:r>
              <a:rPr lang="en-US" dirty="0" smtClean="0"/>
              <a:t>Note that “worthwhile</a:t>
            </a:r>
            <a:r>
              <a:rPr lang="en-US" baseline="0" dirty="0" smtClean="0"/>
              <a:t>” is dependent upon the purpose of the lesson within the learning cycle.</a:t>
            </a:r>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a:lstStyle/>
          <a:p>
            <a:fld id="{AF9C7336-43A9-8146-BAAD-E5E2A659AA14}" type="slidenum">
              <a:rPr lang="en-US" smtClean="0">
                <a:latin typeface="Calibri" charset="0"/>
                <a:ea typeface="ＭＳ Ｐゴシック" charset="-128"/>
                <a:cs typeface="ＭＳ Ｐゴシック" charset="-128"/>
              </a:rPr>
              <a:pPr/>
              <a:t>14</a:t>
            </a:fld>
            <a:endParaRPr lang="en-US" smtClean="0">
              <a:latin typeface="Calibri"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Note that the</a:t>
            </a:r>
            <a:r>
              <a:rPr lang="en-US" baseline="0" dirty="0" smtClean="0"/>
              <a:t> mathematics of a learning cycle is about more than skills.</a:t>
            </a:r>
            <a:endParaRPr lang="en-US" dirty="0"/>
          </a:p>
        </p:txBody>
      </p:sp>
      <p:sp>
        <p:nvSpPr>
          <p:cNvPr id="72708" name="Slide Number Placeholder 3"/>
          <p:cNvSpPr>
            <a:spLocks noGrp="1"/>
          </p:cNvSpPr>
          <p:nvPr>
            <p:ph type="sldNum" sz="quarter" idx="5"/>
          </p:nvPr>
        </p:nvSpPr>
        <p:spPr bwMode="auto">
          <a:noFill/>
          <a:ln>
            <a:miter lim="800000"/>
            <a:headEnd/>
            <a:tailEnd/>
          </a:ln>
        </p:spPr>
        <p:txBody>
          <a:bodyPr/>
          <a:lstStyle/>
          <a:p>
            <a:fld id="{E18A8120-9FFB-E34C-965D-383FE30306E2}" type="slidenum">
              <a:rPr lang="en-US" smtClean="0">
                <a:latin typeface="Calibri" charset="0"/>
                <a:ea typeface="ＭＳ Ｐゴシック" charset="-128"/>
                <a:cs typeface="ＭＳ Ｐゴシック" charset="-128"/>
              </a:rPr>
              <a:pPr/>
              <a:t>15</a:t>
            </a:fld>
            <a:endParaRPr lang="en-US" smtClean="0">
              <a:latin typeface="Calibri"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 at this diagram in the handouts</a:t>
            </a:r>
            <a:r>
              <a:rPr lang="en-US" baseline="0" dirty="0" smtClean="0"/>
              <a:t> while discussing the bullet points on the next slide.)</a:t>
            </a:r>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Idea: recognizing a structure or pattern within a context or across similar contexts (example a student conjectures that the sum of two odd numbers is even after multiple exposures that allows the pattern to emerge)</a:t>
            </a:r>
          </a:p>
          <a:p>
            <a:pPr>
              <a:defRPr/>
            </a:pPr>
            <a:r>
              <a:rPr lang="en-US" dirty="0" smtClean="0"/>
              <a:t>Concept: beginning to articulate roles (or function) of elements in the structure; giving names to the roles, explaining the pattern or structure across contexts (because an odd number is made of pairs plus and extra, when two odd numbers are added together the “extra” in each odd number make a pair)</a:t>
            </a:r>
          </a:p>
          <a:p>
            <a:pPr>
              <a:defRPr/>
            </a:pPr>
            <a:r>
              <a:rPr lang="en-US" dirty="0" smtClean="0"/>
              <a:t>Definitions and properties: precise and concise statement that captures the essential nature of the pattern or structure for “all” circumstances (Example: an odd number can be written in the form 2n+1 where </a:t>
            </a:r>
            <a:r>
              <a:rPr lang="en-US" dirty="0" err="1" smtClean="0"/>
              <a:t>n</a:t>
            </a:r>
            <a:r>
              <a:rPr lang="en-US" dirty="0" smtClean="0"/>
              <a:t> is a natural number; the sum of two odd numbers is even since 2n+1+2m+1=2(n+m+1)</a:t>
            </a:r>
          </a:p>
          <a:p>
            <a:pPr>
              <a:defRPr/>
            </a:pPr>
            <a:endParaRPr lang="en-US" dirty="0" smtClean="0"/>
          </a:p>
          <a:p>
            <a:pPr>
              <a:defRPr/>
            </a:pPr>
            <a:r>
              <a:rPr lang="en-US" dirty="0" smtClean="0"/>
              <a:t>Strategy: a set of purposeful, context-dependent actions</a:t>
            </a:r>
          </a:p>
          <a:p>
            <a:pPr>
              <a:defRPr/>
            </a:pPr>
            <a:r>
              <a:rPr lang="en-US" dirty="0" smtClean="0"/>
              <a:t>Algorithm: a set of identified, labeled, general steps for repeatability across contexts</a:t>
            </a:r>
          </a:p>
          <a:p>
            <a:pPr>
              <a:defRPr/>
            </a:pPr>
            <a:r>
              <a:rPr lang="en-US" dirty="0" smtClean="0"/>
              <a:t>Procedure: a reduction in the number of steps (through combining or elimination) in the algorithm for automaticity and fluency</a:t>
            </a:r>
          </a:p>
          <a:p>
            <a:pPr>
              <a:defRPr/>
            </a:pPr>
            <a:endParaRPr lang="en-US" dirty="0" smtClean="0"/>
          </a:p>
          <a:p>
            <a:pPr>
              <a:defRPr/>
            </a:pPr>
            <a:r>
              <a:rPr lang="en-US" dirty="0" smtClean="0"/>
              <a:t>Representation:  used for exploring, explaining or sense-making</a:t>
            </a:r>
          </a:p>
          <a:p>
            <a:pPr>
              <a:defRPr/>
            </a:pPr>
            <a:r>
              <a:rPr lang="en-US" dirty="0" smtClean="0"/>
              <a:t>Tool: used for reasoning about an idea or strategy</a:t>
            </a:r>
          </a:p>
          <a:p>
            <a:pPr>
              <a:defRPr/>
            </a:pPr>
            <a:r>
              <a:rPr lang="en-US" dirty="0" smtClean="0"/>
              <a:t>Model: used for organizing and structuring concepts and procedures</a:t>
            </a:r>
            <a:endParaRPr lang="en-US" dirty="0"/>
          </a:p>
        </p:txBody>
      </p:sp>
      <p:sp>
        <p:nvSpPr>
          <p:cNvPr id="79876" name="Slide Number Placeholder 3"/>
          <p:cNvSpPr>
            <a:spLocks noGrp="1"/>
          </p:cNvSpPr>
          <p:nvPr>
            <p:ph type="sldNum" sz="quarter" idx="5"/>
          </p:nvPr>
        </p:nvSpPr>
        <p:spPr bwMode="auto">
          <a:noFill/>
          <a:ln>
            <a:miter lim="800000"/>
            <a:headEnd/>
            <a:tailEnd/>
          </a:ln>
        </p:spPr>
        <p:txBody>
          <a:bodyPr/>
          <a:lstStyle/>
          <a:p>
            <a:fld id="{FF89B77A-A20D-574B-981E-A1640E0D547B}" type="slidenum">
              <a:rPr lang="en-US" smtClean="0">
                <a:latin typeface="Calibri" charset="0"/>
                <a:ea typeface="ＭＳ Ｐゴシック" charset="-128"/>
                <a:cs typeface="ＭＳ Ｐゴシック" charset="-128"/>
              </a:rPr>
              <a:pPr/>
              <a:t>17</a:t>
            </a:fld>
            <a:endParaRPr lang="en-US" smtClean="0">
              <a:latin typeface="Calibri"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asking teachers to move away from models of instruction, such as the “information transmission model” to a model</a:t>
            </a:r>
            <a:r>
              <a:rPr lang="en-US" baseline="0" dirty="0" smtClean="0"/>
              <a:t> that addresses the learning issues identified in current research.  </a:t>
            </a:r>
          </a:p>
          <a:p>
            <a:r>
              <a:rPr lang="en-US" dirty="0" smtClean="0"/>
              <a:t>There are other models not on this chart (activity-based instruction, discovery learning) that we also want teachers to move away from.</a:t>
            </a:r>
          </a:p>
          <a:p>
            <a:r>
              <a:rPr lang="en-US" dirty="0" smtClean="0"/>
              <a:t>Note that the</a:t>
            </a:r>
            <a:r>
              <a:rPr lang="en-US" baseline="0" dirty="0" smtClean="0"/>
              <a:t> “information transmission model” begins and ends at the right end of the continuum, and discovery learning generally begins and ends at the left end.</a:t>
            </a:r>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Based on the TIMSS study</a:t>
            </a:r>
            <a:r>
              <a:rPr lang="en-US" baseline="0" dirty="0" smtClean="0"/>
              <a:t> and classroom observation, teachers often take the wrong message from their exposure to inquiry-based mathematics instruction. The intent of the CMI Framework is to provide an intuitive, unifying vision of mathematical instruction that helps teachers focus on the real-intent of inquiry-based instruction (making sense of mathematics), and yet is robust enough to be able to connect the evolving body of research and theory to it.</a:t>
            </a:r>
            <a:endParaRPr lang="en-US" dirty="0" smtClean="0"/>
          </a:p>
          <a:p>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Teachers</a:t>
            </a:r>
            <a:r>
              <a:rPr lang="en-US" baseline="0" dirty="0" smtClean="0"/>
              <a:t> need a framework—we can’t ask them to discard a transmission-based framework without supporting them with a new, more effective framework.  Otherwise, they create ways of thinking that are not productive and conducive to learning.</a:t>
            </a:r>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recognize</a:t>
            </a:r>
            <a:r>
              <a:rPr lang="en-US" baseline="0" dirty="0" smtClean="0"/>
              <a:t> that the </a:t>
            </a:r>
            <a:r>
              <a:rPr lang="en-US" baseline="0" dirty="0" err="1" smtClean="0"/>
              <a:t>PDs</a:t>
            </a:r>
            <a:r>
              <a:rPr lang="en-US" baseline="0" dirty="0" smtClean="0"/>
              <a:t> we are planning are about CCSS-M at specific grade levels and not about CMI—consequently participants will leave with an intuitive, introductory understanding of the CMI Framework.  The intent of the CMI Framework is to provide an intuitive, unifying vision of mathematical instruction.</a:t>
            </a:r>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E6E85-665E-304A-87E2-C76CC2A7FB11}"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Tradition teaching sequence: Review homework, model new procedure with a sequence of carefully chosen examples, students work independently practicing the new procedure</a:t>
            </a:r>
          </a:p>
          <a:p>
            <a:r>
              <a:rPr lang="en-US" dirty="0" smtClean="0"/>
              <a:t>The Teaching</a:t>
            </a:r>
            <a:r>
              <a:rPr lang="en-US" baseline="0" dirty="0" smtClean="0"/>
              <a:t> Cycle introduces a new teaching sequence that is n</a:t>
            </a:r>
            <a:r>
              <a:rPr lang="en-US" dirty="0" smtClean="0"/>
              <a:t>ot unique to CMI</a:t>
            </a:r>
            <a:r>
              <a:rPr lang="en-US" baseline="0" dirty="0" smtClean="0"/>
              <a:t> (it appears in other instructional frameworks),</a:t>
            </a:r>
            <a:r>
              <a:rPr lang="en-US" dirty="0" smtClean="0"/>
              <a:t> but with some modification</a:t>
            </a:r>
          </a:p>
          <a:p>
            <a:r>
              <a:rPr lang="en-US" dirty="0" smtClean="0"/>
              <a:t>For</a:t>
            </a:r>
            <a:r>
              <a:rPr lang="en-US" baseline="0" dirty="0" smtClean="0"/>
              <a:t> example, the notion of a </a:t>
            </a:r>
            <a:r>
              <a:rPr lang="en-US" dirty="0" smtClean="0"/>
              <a:t>cycle of</a:t>
            </a:r>
            <a:r>
              <a:rPr lang="en-US" baseline="0" dirty="0" smtClean="0"/>
              <a:t> pedagogical moves </a:t>
            </a:r>
            <a:r>
              <a:rPr lang="en-US" dirty="0" smtClean="0"/>
              <a:t>(Teachers think in terms of lessons and units rather than in terms of instruction that can occur over several class periods or several times during a single class period)</a:t>
            </a:r>
          </a:p>
        </p:txBody>
      </p:sp>
      <p:sp>
        <p:nvSpPr>
          <p:cNvPr id="40964" name="Slide Number Placeholder 3"/>
          <p:cNvSpPr>
            <a:spLocks noGrp="1"/>
          </p:cNvSpPr>
          <p:nvPr>
            <p:ph type="sldNum" sz="quarter" idx="5"/>
          </p:nvPr>
        </p:nvSpPr>
        <p:spPr bwMode="auto">
          <a:noFill/>
          <a:ln>
            <a:miter lim="800000"/>
            <a:headEnd/>
            <a:tailEnd/>
          </a:ln>
        </p:spPr>
        <p:txBody>
          <a:bodyPr/>
          <a:lstStyle/>
          <a:p>
            <a:fld id="{25482ED1-C893-9146-8FA0-C5143DC25404}" type="slidenum">
              <a:rPr lang="en-US" smtClean="0">
                <a:latin typeface="Calibri" charset="0"/>
                <a:ea typeface="ＭＳ Ｐゴシック" charset="-128"/>
                <a:cs typeface="ＭＳ Ｐゴシック" charset="-128"/>
              </a:rPr>
              <a:pPr/>
              <a:t>8</a:t>
            </a:fld>
            <a:endParaRPr lang="en-US" smtClean="0">
              <a:latin typeface="Calibri"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Identifying the teaching cycle allows us to describe and situate several pedagogical practices within that cycle of instruction.  For example, “Using Student Thinking” plays out throughout the teaching cycle: anticipating, monitoring, selecting, sequencing and connecting student thinking are connected to the stages of the teaching cycle </a:t>
            </a:r>
          </a:p>
          <a:p>
            <a:r>
              <a:rPr lang="en-US" dirty="0" smtClean="0"/>
              <a:t>Lesson planning</a:t>
            </a:r>
            <a:r>
              <a:rPr lang="en-US" baseline="0" dirty="0" smtClean="0"/>
              <a:t> as something</a:t>
            </a:r>
            <a:r>
              <a:rPr lang="en-US" dirty="0" smtClean="0"/>
              <a:t> that occurs before,</a:t>
            </a:r>
            <a:r>
              <a:rPr lang="en-US" baseline="0" dirty="0" smtClean="0"/>
              <a:t> as well as</a:t>
            </a:r>
            <a:r>
              <a:rPr lang="en-US" dirty="0" smtClean="0"/>
              <a:t> during a lesson, becomes more explicit</a:t>
            </a:r>
          </a:p>
        </p:txBody>
      </p:sp>
      <p:sp>
        <p:nvSpPr>
          <p:cNvPr id="43012" name="Slide Number Placeholder 3"/>
          <p:cNvSpPr>
            <a:spLocks noGrp="1"/>
          </p:cNvSpPr>
          <p:nvPr>
            <p:ph type="sldNum" sz="quarter" idx="5"/>
          </p:nvPr>
        </p:nvSpPr>
        <p:spPr bwMode="auto">
          <a:noFill/>
          <a:ln>
            <a:miter lim="800000"/>
            <a:headEnd/>
            <a:tailEnd/>
          </a:ln>
        </p:spPr>
        <p:txBody>
          <a:bodyPr/>
          <a:lstStyle/>
          <a:p>
            <a:fld id="{B8218BA1-CB2B-214C-91C2-A83B31E55F77}" type="slidenum">
              <a:rPr lang="en-US" smtClean="0">
                <a:latin typeface="Calibri" charset="0"/>
                <a:ea typeface="ＭＳ Ｐゴシック" charset="-128"/>
                <a:cs typeface="ＭＳ Ｐゴシック" charset="-128"/>
              </a:rPr>
              <a:pPr/>
              <a:t>9</a:t>
            </a:fld>
            <a:endParaRPr lang="en-US" smtClean="0">
              <a:latin typeface="Calibri"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“Creating a Shared Learning Environment”: decisions about grouping, tools to support exploration and discourse, what constitutes “showing your work”, what convinces us that an answer is correct—e.g., the social and </a:t>
            </a:r>
            <a:r>
              <a:rPr lang="en-US" dirty="0" err="1" smtClean="0"/>
              <a:t>sociomathematical</a:t>
            </a:r>
            <a:r>
              <a:rPr lang="en-US" dirty="0" smtClean="0"/>
              <a:t> norms of the classroom are made explicit when connected to the teaching cycle</a:t>
            </a:r>
          </a:p>
        </p:txBody>
      </p:sp>
      <p:sp>
        <p:nvSpPr>
          <p:cNvPr id="45060" name="Slide Number Placeholder 3"/>
          <p:cNvSpPr>
            <a:spLocks noGrp="1"/>
          </p:cNvSpPr>
          <p:nvPr>
            <p:ph type="sldNum" sz="quarter" idx="5"/>
          </p:nvPr>
        </p:nvSpPr>
        <p:spPr bwMode="auto">
          <a:noFill/>
          <a:ln>
            <a:miter lim="800000"/>
            <a:headEnd/>
            <a:tailEnd/>
          </a:ln>
        </p:spPr>
        <p:txBody>
          <a:bodyPr/>
          <a:lstStyle/>
          <a:p>
            <a:fld id="{4B322860-73EF-474D-9FC2-3ED475643402}" type="slidenum">
              <a:rPr lang="en-US" smtClean="0">
                <a:latin typeface="Calibri" charset="0"/>
                <a:ea typeface="ＭＳ Ｐゴシック" charset="-128"/>
                <a:cs typeface="ＭＳ Ｐゴシック" charset="-128"/>
              </a:rPr>
              <a:pPr/>
              <a:t>10</a:t>
            </a:fld>
            <a:endParaRPr lang="en-US" smtClean="0">
              <a:latin typeface="Calibri"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Formative assessment drives the Teaching Cycle </a:t>
            </a:r>
          </a:p>
          <a:p>
            <a:r>
              <a:rPr lang="en-US" dirty="0" smtClean="0"/>
              <a:t>Launch: Have we activated appropriate background knowledge, put students in the correct cognitive space, provided enough information for successful exploration while keeping the problematic aspects of the task in place?</a:t>
            </a:r>
          </a:p>
          <a:p>
            <a:r>
              <a:rPr lang="en-US" dirty="0" smtClean="0"/>
              <a:t>Explore:  What additional scaffolding do we need to provide to re-view (take another look) or re-focus the student work?  When are students ready to move to the Discuss stage?   (all finished vs. all have done enough to have access to the discussion)</a:t>
            </a:r>
          </a:p>
          <a:p>
            <a:r>
              <a:rPr lang="en-US" dirty="0" smtClean="0"/>
              <a:t>Discuss:  Has our mathematical purpose been met?  </a:t>
            </a:r>
          </a:p>
          <a:p>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a:lstStyle/>
          <a:p>
            <a:fld id="{0BC8245D-88AB-8D4E-A6B6-F3D277285798}" type="slidenum">
              <a:rPr lang="en-US" smtClean="0">
                <a:latin typeface="Calibri" charset="0"/>
                <a:ea typeface="ＭＳ Ｐゴシック" charset="-128"/>
                <a:cs typeface="ＭＳ Ｐゴシック" charset="-128"/>
              </a:rPr>
              <a:pPr/>
              <a:t>11</a:t>
            </a:fld>
            <a:endParaRPr lang="en-US" smtClean="0">
              <a:latin typeface="Calibri"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89A2C9C-857E-7D47-B180-C40161154EA2}" type="datetimeFigureOut">
              <a:rPr lang="en-US" smtClean="0"/>
              <a:pPr/>
              <a:t>5/29/13</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A1C24F76-7F5E-CA48-AE36-B2496C43927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89A2C9C-857E-7D47-B180-C40161154EA2}" type="datetimeFigureOut">
              <a:rPr lang="en-US" smtClean="0"/>
              <a:pPr/>
              <a:t>5/29/13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4817F-42FF-0240-93E6-60F0EB4124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A2C9C-857E-7D47-B180-C40161154EA2}"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24F76-7F5E-CA48-AE36-B2496C43927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A2C9C-857E-7D47-B180-C40161154EA2}"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4817F-42FF-0240-93E6-60F0EB4124D1}"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9A2C9C-857E-7D47-B180-C40161154EA2}"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4817F-42FF-0240-93E6-60F0EB4124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9A2C9C-857E-7D47-B180-C40161154EA2}"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4817F-42FF-0240-93E6-60F0EB4124D1}"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9A2C9C-857E-7D47-B180-C40161154EA2}"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4817F-42FF-0240-93E6-60F0EB4124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A2C9C-857E-7D47-B180-C40161154EA2}"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3674817F-42FF-0240-93E6-60F0EB4124D1}"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89A2C9C-857E-7D47-B180-C40161154EA2}"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4817F-42FF-0240-93E6-60F0EB4124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89A2C9C-857E-7D47-B180-C40161154EA2}" type="datetimeFigureOut">
              <a:rPr lang="en-US" smtClean="0"/>
              <a:pPr/>
              <a:t>5/29/13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4817F-42FF-0240-93E6-60F0EB4124D1}"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89A2C9C-857E-7D47-B180-C40161154EA2}"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4817F-42FF-0240-93E6-60F0EB4124D1}"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89A2C9C-857E-7D47-B180-C40161154EA2}"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4817F-42FF-0240-93E6-60F0EB4124D1}"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89A2C9C-857E-7D47-B180-C40161154EA2}"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4817F-42FF-0240-93E6-60F0EB4124D1}"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89A2C9C-857E-7D47-B180-C40161154EA2}" type="datetimeFigureOut">
              <a:rPr lang="en-US" smtClean="0"/>
              <a:pPr/>
              <a:t>5/29/13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4817F-42FF-0240-93E6-60F0EB4124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889A2C9C-857E-7D47-B180-C40161154EA2}" type="datetimeFigureOut">
              <a:rPr lang="en-US" smtClean="0"/>
              <a:pPr/>
              <a:t>5/29/13</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3674817F-42FF-0240-93E6-60F0EB4124D1}"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Microsoft_Word_97_-_2004_Document3.doc"/><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Microsoft_Word_97_-_2004_Document4.doc"/><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Microsoft_Word_97_-_2004_Document5.doc"/><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Microsoft_Word_97_-_2004_Document2.doc"/><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Re-viewing the CMI Framework</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(Re-view: Take another look, see anew)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5"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eaLnBrk="1" hangingPunct="1"/>
            <a:r>
              <a:rPr lang="en-US" sz="2400" cap="none" smtClean="0"/>
              <a:t>PEDAGOGICAL PRACTICES SUPPORTED BY THE TEACHING CYCLE: Learning Environment</a:t>
            </a:r>
          </a:p>
        </p:txBody>
      </p:sp>
      <p:sp>
        <p:nvSpPr>
          <p:cNvPr id="44036" name="Rectangle 3"/>
          <p:cNvSpPr>
            <a:spLocks noGrp="1"/>
          </p:cNvSpPr>
          <p:nvPr>
            <p:ph type="body" idx="1"/>
          </p:nvPr>
        </p:nvSpPr>
        <p:spPr/>
        <p:txBody>
          <a:bodyPr/>
          <a:lstStyle/>
          <a:p>
            <a:pPr lvl="2" eaLnBrk="1" hangingPunct="1">
              <a:buFont typeface="Wingdings" charset="2"/>
              <a:buNone/>
            </a:pPr>
            <a:endParaRPr lang="en-US" smtClean="0">
              <a:ea typeface="ＭＳ Ｐゴシック" charset="-128"/>
            </a:endParaRPr>
          </a:p>
          <a:p>
            <a:pPr lvl="2" eaLnBrk="1" hangingPunct="1">
              <a:buFont typeface="Wingdings" charset="2"/>
              <a:buNone/>
            </a:pPr>
            <a:endParaRPr lang="en-US" smtClean="0">
              <a:ea typeface="ＭＳ Ｐゴシック" charset="-128"/>
            </a:endParaRPr>
          </a:p>
        </p:txBody>
      </p:sp>
      <p:graphicFrame>
        <p:nvGraphicFramePr>
          <p:cNvPr id="44034" name="Object 2"/>
          <p:cNvGraphicFramePr>
            <a:graphicFrameLocks noChangeAspect="1"/>
          </p:cNvGraphicFramePr>
          <p:nvPr/>
        </p:nvGraphicFramePr>
        <p:xfrm>
          <a:off x="2286000" y="1980299"/>
          <a:ext cx="4670257" cy="4525963"/>
        </p:xfrm>
        <a:graphic>
          <a:graphicData uri="http://schemas.openxmlformats.org/presentationml/2006/ole">
            <p:oleObj spid="_x0000_s140290" name="Document" r:id="rId4" imgW="1333500" imgH="1346200" progId="Word.Document.8">
              <p:embed/>
            </p:oleObj>
          </a:graphicData>
        </a:graphic>
      </p:graphicFrame>
      <p:sp>
        <p:nvSpPr>
          <p:cNvPr id="44037" name="TextBox 5"/>
          <p:cNvSpPr txBox="1">
            <a:spLocks noChangeArrowheads="1"/>
          </p:cNvSpPr>
          <p:nvPr/>
        </p:nvSpPr>
        <p:spPr bwMode="auto">
          <a:xfrm>
            <a:off x="5046663" y="3208338"/>
            <a:ext cx="1905000" cy="738187"/>
          </a:xfrm>
          <a:prstGeom prst="rect">
            <a:avLst/>
          </a:prstGeom>
          <a:noFill/>
          <a:ln w="9525">
            <a:noFill/>
            <a:miter lim="800000"/>
            <a:headEnd/>
            <a:tailEnd/>
          </a:ln>
        </p:spPr>
        <p:txBody>
          <a:bodyPr>
            <a:prstTxWarp prst="textNoShape">
              <a:avLst/>
            </a:prstTxWarp>
            <a:spAutoFit/>
          </a:bodyPr>
          <a:lstStyle/>
          <a:p>
            <a:pPr algn="ctr"/>
            <a:r>
              <a:rPr lang="en-US" sz="1400" i="0">
                <a:solidFill>
                  <a:srgbClr val="FF0000"/>
                </a:solidFill>
              </a:rPr>
              <a:t>Determine groupings: individual, pairs, </a:t>
            </a:r>
          </a:p>
          <a:p>
            <a:pPr algn="ctr"/>
            <a:r>
              <a:rPr lang="en-US" sz="1400" i="0">
                <a:solidFill>
                  <a:srgbClr val="FF0000"/>
                </a:solidFill>
              </a:rPr>
              <a:t>small group</a:t>
            </a:r>
          </a:p>
        </p:txBody>
      </p:sp>
      <p:sp>
        <p:nvSpPr>
          <p:cNvPr id="44038" name="TextBox 7"/>
          <p:cNvSpPr txBox="1">
            <a:spLocks noChangeArrowheads="1"/>
          </p:cNvSpPr>
          <p:nvPr/>
        </p:nvSpPr>
        <p:spPr bwMode="auto">
          <a:xfrm>
            <a:off x="3430588" y="5830888"/>
            <a:ext cx="2408237" cy="522287"/>
          </a:xfrm>
          <a:prstGeom prst="rect">
            <a:avLst/>
          </a:prstGeom>
          <a:noFill/>
          <a:ln w="9525">
            <a:noFill/>
            <a:miter lim="800000"/>
            <a:headEnd/>
            <a:tailEnd/>
          </a:ln>
        </p:spPr>
        <p:txBody>
          <a:bodyPr>
            <a:prstTxWarp prst="textNoShape">
              <a:avLst/>
            </a:prstTxWarp>
            <a:spAutoFit/>
          </a:bodyPr>
          <a:lstStyle/>
          <a:p>
            <a:pPr algn="ctr"/>
            <a:r>
              <a:rPr lang="en-US" sz="1400" i="0">
                <a:solidFill>
                  <a:srgbClr val="FF0000"/>
                </a:solidFill>
              </a:rPr>
              <a:t>Tools to support exploration and discourse</a:t>
            </a:r>
          </a:p>
        </p:txBody>
      </p:sp>
      <p:sp>
        <p:nvSpPr>
          <p:cNvPr id="44039" name="TextBox 9"/>
          <p:cNvSpPr txBox="1">
            <a:spLocks noChangeArrowheads="1"/>
          </p:cNvSpPr>
          <p:nvPr/>
        </p:nvSpPr>
        <p:spPr bwMode="auto">
          <a:xfrm>
            <a:off x="1619403" y="3208338"/>
            <a:ext cx="2060575" cy="1168400"/>
          </a:xfrm>
          <a:prstGeom prst="rect">
            <a:avLst/>
          </a:prstGeom>
          <a:noFill/>
          <a:ln w="9525">
            <a:noFill/>
            <a:miter lim="800000"/>
            <a:headEnd/>
            <a:tailEnd/>
          </a:ln>
        </p:spPr>
        <p:txBody>
          <a:bodyPr>
            <a:prstTxWarp prst="textNoShape">
              <a:avLst/>
            </a:prstTxWarp>
            <a:spAutoFit/>
          </a:bodyPr>
          <a:lstStyle/>
          <a:p>
            <a:r>
              <a:rPr lang="en-US" sz="1400" i="0" dirty="0" err="1">
                <a:solidFill>
                  <a:srgbClr val="FF0000"/>
                </a:solidFill>
              </a:rPr>
              <a:t>Sociomathematical</a:t>
            </a:r>
            <a:r>
              <a:rPr lang="en-US" sz="1400" i="0" dirty="0">
                <a:solidFill>
                  <a:srgbClr val="FF0000"/>
                </a:solidFill>
              </a:rPr>
              <a:t> norms: criteria for attending to and judging the work of peers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3"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eaLnBrk="1" hangingPunct="1"/>
            <a:r>
              <a:rPr lang="en-US" sz="2400" cap="none" smtClean="0"/>
              <a:t>PEDAGOGICAL PRACTICES SUPPORTED BY THE TEACHING CYCLE: Formative Assessment</a:t>
            </a:r>
          </a:p>
        </p:txBody>
      </p:sp>
      <p:sp>
        <p:nvSpPr>
          <p:cNvPr id="46084" name="Rectangle 3"/>
          <p:cNvSpPr>
            <a:spLocks noGrp="1"/>
          </p:cNvSpPr>
          <p:nvPr>
            <p:ph type="body" idx="1"/>
          </p:nvPr>
        </p:nvSpPr>
        <p:spPr/>
        <p:txBody>
          <a:bodyPr/>
          <a:lstStyle/>
          <a:p>
            <a:pPr lvl="2" eaLnBrk="1" hangingPunct="1">
              <a:buFont typeface="Wingdings" charset="2"/>
              <a:buNone/>
            </a:pPr>
            <a:endParaRPr lang="en-US" smtClean="0">
              <a:ea typeface="ＭＳ Ｐゴシック" charset="-128"/>
            </a:endParaRPr>
          </a:p>
          <a:p>
            <a:pPr lvl="2" eaLnBrk="1" hangingPunct="1">
              <a:buFont typeface="Wingdings" charset="2"/>
              <a:buNone/>
            </a:pPr>
            <a:endParaRPr lang="en-US" smtClean="0">
              <a:ea typeface="ＭＳ Ｐゴシック" charset="-128"/>
            </a:endParaRPr>
          </a:p>
        </p:txBody>
      </p:sp>
      <p:graphicFrame>
        <p:nvGraphicFramePr>
          <p:cNvPr id="46082" name="Object 2"/>
          <p:cNvGraphicFramePr>
            <a:graphicFrameLocks noChangeAspect="1"/>
          </p:cNvGraphicFramePr>
          <p:nvPr/>
        </p:nvGraphicFramePr>
        <p:xfrm>
          <a:off x="2470079" y="2001312"/>
          <a:ext cx="4472588" cy="4334401"/>
        </p:xfrm>
        <a:graphic>
          <a:graphicData uri="http://schemas.openxmlformats.org/presentationml/2006/ole">
            <p:oleObj spid="_x0000_s142338" name="Document" r:id="rId4" imgW="1333500" imgH="1346200" progId="Word.Document.8">
              <p:embed/>
            </p:oleObj>
          </a:graphicData>
        </a:graphic>
      </p:graphicFrame>
      <p:sp>
        <p:nvSpPr>
          <p:cNvPr id="46085" name="TextBox 4"/>
          <p:cNvSpPr txBox="1">
            <a:spLocks noChangeArrowheads="1"/>
          </p:cNvSpPr>
          <p:nvPr/>
        </p:nvSpPr>
        <p:spPr bwMode="auto">
          <a:xfrm>
            <a:off x="5044922" y="3096414"/>
            <a:ext cx="2392363" cy="1016000"/>
          </a:xfrm>
          <a:prstGeom prst="rect">
            <a:avLst/>
          </a:prstGeom>
          <a:noFill/>
          <a:ln w="9525">
            <a:noFill/>
            <a:miter lim="800000"/>
            <a:headEnd/>
            <a:tailEnd/>
          </a:ln>
        </p:spPr>
        <p:txBody>
          <a:bodyPr>
            <a:prstTxWarp prst="textNoShape">
              <a:avLst/>
            </a:prstTxWarp>
            <a:spAutoFit/>
          </a:bodyPr>
          <a:lstStyle/>
          <a:p>
            <a:r>
              <a:rPr lang="en-US" sz="1200" i="0" dirty="0">
                <a:solidFill>
                  <a:srgbClr val="FF0000"/>
                </a:solidFill>
              </a:rPr>
              <a:t>Have we activated appropriate background knowledge? Provided enough information while maintaining the problematic nature of the task? </a:t>
            </a:r>
          </a:p>
        </p:txBody>
      </p:sp>
      <p:sp>
        <p:nvSpPr>
          <p:cNvPr id="46086" name="TextBox 5"/>
          <p:cNvSpPr txBox="1">
            <a:spLocks noChangeArrowheads="1"/>
          </p:cNvSpPr>
          <p:nvPr/>
        </p:nvSpPr>
        <p:spPr bwMode="auto">
          <a:xfrm>
            <a:off x="3981297" y="5689600"/>
            <a:ext cx="1641475" cy="646113"/>
          </a:xfrm>
          <a:prstGeom prst="rect">
            <a:avLst/>
          </a:prstGeom>
          <a:noFill/>
          <a:ln w="9525">
            <a:noFill/>
            <a:miter lim="800000"/>
            <a:headEnd/>
            <a:tailEnd/>
          </a:ln>
        </p:spPr>
        <p:txBody>
          <a:bodyPr>
            <a:prstTxWarp prst="textNoShape">
              <a:avLst/>
            </a:prstTxWarp>
            <a:spAutoFit/>
          </a:bodyPr>
          <a:lstStyle/>
          <a:p>
            <a:r>
              <a:rPr lang="en-US" sz="1200" i="0" dirty="0">
                <a:solidFill>
                  <a:srgbClr val="FF0000"/>
                </a:solidFill>
              </a:rPr>
              <a:t>When are students ready to move to the Discuss stage?</a:t>
            </a:r>
          </a:p>
        </p:txBody>
      </p:sp>
      <p:sp>
        <p:nvSpPr>
          <p:cNvPr id="46087" name="TextBox 6"/>
          <p:cNvSpPr txBox="1">
            <a:spLocks noChangeArrowheads="1"/>
          </p:cNvSpPr>
          <p:nvPr/>
        </p:nvSpPr>
        <p:spPr bwMode="auto">
          <a:xfrm>
            <a:off x="1962150" y="3096414"/>
            <a:ext cx="1666875" cy="831850"/>
          </a:xfrm>
          <a:prstGeom prst="rect">
            <a:avLst/>
          </a:prstGeom>
          <a:noFill/>
          <a:ln w="9525">
            <a:noFill/>
            <a:miter lim="800000"/>
            <a:headEnd/>
            <a:tailEnd/>
          </a:ln>
        </p:spPr>
        <p:txBody>
          <a:bodyPr>
            <a:prstTxWarp prst="textNoShape">
              <a:avLst/>
            </a:prstTxWarp>
            <a:spAutoFit/>
          </a:bodyPr>
          <a:lstStyle/>
          <a:p>
            <a:r>
              <a:rPr lang="en-US" sz="1200" i="0" dirty="0">
                <a:solidFill>
                  <a:srgbClr val="FF0000"/>
                </a:solidFill>
              </a:rPr>
              <a:t>What’s next?</a:t>
            </a:r>
          </a:p>
          <a:p>
            <a:r>
              <a:rPr lang="en-US" sz="1200" i="0" dirty="0">
                <a:solidFill>
                  <a:srgbClr val="FF0000"/>
                </a:solidFill>
              </a:rPr>
              <a:t>What are students taking away from the discussion?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1"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eaLnBrk="1" hangingPunct="1"/>
            <a:r>
              <a:rPr lang="en-US" sz="2400" cap="none" smtClean="0"/>
              <a:t>PEDAGOGICAL PRACTICES SUPPORTED BY THE TEACHING CYCLE: Mathematical Discourse</a:t>
            </a:r>
          </a:p>
        </p:txBody>
      </p:sp>
      <p:sp>
        <p:nvSpPr>
          <p:cNvPr id="48132" name="Rectangle 3"/>
          <p:cNvSpPr>
            <a:spLocks noGrp="1"/>
          </p:cNvSpPr>
          <p:nvPr>
            <p:ph type="body" idx="1"/>
          </p:nvPr>
        </p:nvSpPr>
        <p:spPr>
          <a:xfrm>
            <a:off x="457200" y="1600200"/>
            <a:ext cx="7815263" cy="4873625"/>
          </a:xfrm>
        </p:spPr>
        <p:txBody>
          <a:bodyPr/>
          <a:lstStyle/>
          <a:p>
            <a:pPr lvl="2" eaLnBrk="1" hangingPunct="1">
              <a:buFont typeface="Wingdings" charset="2"/>
              <a:buNone/>
            </a:pPr>
            <a:endParaRPr lang="en-US" dirty="0" smtClean="0">
              <a:ea typeface="ＭＳ Ｐゴシック" charset="-128"/>
            </a:endParaRPr>
          </a:p>
          <a:p>
            <a:pPr lvl="2" eaLnBrk="1" hangingPunct="1">
              <a:buFont typeface="Wingdings" charset="2"/>
              <a:buNone/>
            </a:pPr>
            <a:endParaRPr lang="en-US" dirty="0" smtClean="0">
              <a:ea typeface="ＭＳ Ｐゴシック" charset="-128"/>
            </a:endParaRPr>
          </a:p>
        </p:txBody>
      </p:sp>
      <p:graphicFrame>
        <p:nvGraphicFramePr>
          <p:cNvPr id="48130" name="Object 2"/>
          <p:cNvGraphicFramePr>
            <a:graphicFrameLocks noChangeAspect="1"/>
          </p:cNvGraphicFramePr>
          <p:nvPr/>
        </p:nvGraphicFramePr>
        <p:xfrm>
          <a:off x="2464533" y="2125332"/>
          <a:ext cx="4487130" cy="4348493"/>
        </p:xfrm>
        <a:graphic>
          <a:graphicData uri="http://schemas.openxmlformats.org/presentationml/2006/ole">
            <p:oleObj spid="_x0000_s144386" name="Document" r:id="rId4" imgW="1333500" imgH="1346200" progId="Word.Document.8">
              <p:embed/>
            </p:oleObj>
          </a:graphicData>
        </a:graphic>
      </p:graphicFrame>
      <p:sp>
        <p:nvSpPr>
          <p:cNvPr id="48133" name="TextBox 6"/>
          <p:cNvSpPr txBox="1">
            <a:spLocks noChangeArrowheads="1"/>
          </p:cNvSpPr>
          <p:nvPr/>
        </p:nvSpPr>
        <p:spPr bwMode="auto">
          <a:xfrm>
            <a:off x="772320" y="3958589"/>
            <a:ext cx="1503362" cy="2246312"/>
          </a:xfrm>
          <a:prstGeom prst="rect">
            <a:avLst/>
          </a:prstGeom>
          <a:noFill/>
          <a:ln w="9525">
            <a:noFill/>
            <a:miter lim="800000"/>
            <a:headEnd/>
            <a:tailEnd/>
          </a:ln>
        </p:spPr>
        <p:txBody>
          <a:bodyPr>
            <a:prstTxWarp prst="textNoShape">
              <a:avLst/>
            </a:prstTxWarp>
            <a:spAutoFit/>
          </a:bodyPr>
          <a:lstStyle/>
          <a:p>
            <a:r>
              <a:rPr lang="en-US" sz="1400" i="0" dirty="0">
                <a:solidFill>
                  <a:srgbClr val="3366FF"/>
                </a:solidFill>
              </a:rPr>
              <a:t>Students role:</a:t>
            </a:r>
          </a:p>
          <a:p>
            <a:r>
              <a:rPr lang="en-US" sz="1400" i="0" dirty="0">
                <a:solidFill>
                  <a:srgbClr val="3366FF"/>
                </a:solidFill>
              </a:rPr>
              <a:t>Explain and justify one’s own thinking;</a:t>
            </a:r>
          </a:p>
          <a:p>
            <a:r>
              <a:rPr lang="en-US" sz="1400" i="0" dirty="0">
                <a:solidFill>
                  <a:srgbClr val="3366FF"/>
                </a:solidFill>
              </a:rPr>
              <a:t>Clarify, describe, compare, question the thinking of others.</a:t>
            </a:r>
          </a:p>
          <a:p>
            <a:endParaRPr lang="en-US" sz="1400" i="0" dirty="0">
              <a:solidFill>
                <a:srgbClr val="FF0000"/>
              </a:solidFill>
            </a:endParaRPr>
          </a:p>
        </p:txBody>
      </p:sp>
      <p:sp>
        <p:nvSpPr>
          <p:cNvPr id="48134" name="TextBox 7"/>
          <p:cNvSpPr txBox="1">
            <a:spLocks noChangeArrowheads="1"/>
          </p:cNvSpPr>
          <p:nvPr/>
        </p:nvSpPr>
        <p:spPr bwMode="auto">
          <a:xfrm>
            <a:off x="3880643" y="5735637"/>
            <a:ext cx="2903537" cy="738188"/>
          </a:xfrm>
          <a:prstGeom prst="rect">
            <a:avLst/>
          </a:prstGeom>
          <a:noFill/>
          <a:ln w="9525">
            <a:noFill/>
            <a:miter lim="800000"/>
            <a:headEnd/>
            <a:tailEnd/>
          </a:ln>
        </p:spPr>
        <p:txBody>
          <a:bodyPr>
            <a:prstTxWarp prst="textNoShape">
              <a:avLst/>
            </a:prstTxWarp>
            <a:spAutoFit/>
          </a:bodyPr>
          <a:lstStyle/>
          <a:p>
            <a:r>
              <a:rPr lang="en-US" sz="1400" i="0" dirty="0">
                <a:solidFill>
                  <a:srgbClr val="FF0000"/>
                </a:solidFill>
              </a:rPr>
              <a:t>Teachers role: Ask questions to engage, prompt, guide, clarify, deepen student thinking.</a:t>
            </a:r>
          </a:p>
        </p:txBody>
      </p:sp>
      <p:sp>
        <p:nvSpPr>
          <p:cNvPr id="48135" name="TextBox 9"/>
          <p:cNvSpPr txBox="1">
            <a:spLocks noChangeArrowheads="1"/>
          </p:cNvSpPr>
          <p:nvPr/>
        </p:nvSpPr>
        <p:spPr bwMode="auto">
          <a:xfrm>
            <a:off x="2275682" y="3240882"/>
            <a:ext cx="2227262" cy="1230312"/>
          </a:xfrm>
          <a:prstGeom prst="rect">
            <a:avLst/>
          </a:prstGeom>
          <a:noFill/>
          <a:ln w="9525">
            <a:noFill/>
            <a:miter lim="800000"/>
            <a:headEnd/>
            <a:tailEnd/>
          </a:ln>
        </p:spPr>
        <p:txBody>
          <a:bodyPr>
            <a:prstTxWarp prst="textNoShape">
              <a:avLst/>
            </a:prstTxWarp>
            <a:spAutoFit/>
          </a:bodyPr>
          <a:lstStyle/>
          <a:p>
            <a:r>
              <a:rPr lang="en-US" sz="1400" i="0">
                <a:solidFill>
                  <a:srgbClr val="FF0000"/>
                </a:solidFill>
              </a:rPr>
              <a:t>Teacher’s role: Orchestrate the structure and flow of the discussion.</a:t>
            </a:r>
          </a:p>
          <a:p>
            <a:endParaRPr lang="en-US"/>
          </a:p>
        </p:txBody>
      </p:sp>
      <p:sp>
        <p:nvSpPr>
          <p:cNvPr id="48136" name="TextBox 10"/>
          <p:cNvSpPr txBox="1">
            <a:spLocks noChangeArrowheads="1"/>
          </p:cNvSpPr>
          <p:nvPr/>
        </p:nvSpPr>
        <p:spPr bwMode="auto">
          <a:xfrm>
            <a:off x="5332412" y="3355993"/>
            <a:ext cx="1920875" cy="738188"/>
          </a:xfrm>
          <a:prstGeom prst="rect">
            <a:avLst/>
          </a:prstGeom>
          <a:noFill/>
          <a:ln w="9525">
            <a:noFill/>
            <a:miter lim="800000"/>
            <a:headEnd/>
            <a:tailEnd/>
          </a:ln>
        </p:spPr>
        <p:txBody>
          <a:bodyPr>
            <a:prstTxWarp prst="textNoShape">
              <a:avLst/>
            </a:prstTxWarp>
            <a:spAutoFit/>
          </a:bodyPr>
          <a:lstStyle/>
          <a:p>
            <a:r>
              <a:rPr lang="en-US" sz="1400" i="0" dirty="0">
                <a:solidFill>
                  <a:srgbClr val="FF0000"/>
                </a:solidFill>
              </a:rPr>
              <a:t>Teacher’s role: Launch and clarify the task.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a:t>
            </a:r>
            <a:r>
              <a:rPr lang="en-US" sz="3600" i="1" dirty="0" smtClean="0"/>
              <a:t>Learning Cycle</a:t>
            </a:r>
            <a:br>
              <a:rPr lang="en-US" sz="3600" i="1" dirty="0" smtClean="0"/>
            </a:br>
            <a:endParaRPr lang="en-US" sz="3600" dirty="0"/>
          </a:p>
        </p:txBody>
      </p:sp>
      <p:sp>
        <p:nvSpPr>
          <p:cNvPr id="3" name="Content Placeholder 2"/>
          <p:cNvSpPr>
            <a:spLocks noGrp="1"/>
          </p:cNvSpPr>
          <p:nvPr>
            <p:ph idx="1"/>
          </p:nvPr>
        </p:nvSpPr>
        <p:spPr>
          <a:xfrm>
            <a:off x="4651378" y="2286000"/>
            <a:ext cx="3832221" cy="3840163"/>
          </a:xfrm>
        </p:spPr>
        <p:txBody>
          <a:bodyPr>
            <a:normAutofit fontScale="92500" lnSpcReduction="20000"/>
          </a:bodyPr>
          <a:lstStyle/>
          <a:p>
            <a:r>
              <a:rPr lang="en-US" dirty="0" smtClean="0"/>
              <a:t>The purpose of a </a:t>
            </a:r>
            <a:r>
              <a:rPr lang="en-US" b="1" i="1" dirty="0" smtClean="0"/>
              <a:t>Develop Understanding </a:t>
            </a:r>
            <a:r>
              <a:rPr lang="en-US" dirty="0" smtClean="0"/>
              <a:t>lesson is to </a:t>
            </a:r>
            <a:r>
              <a:rPr lang="en-US" i="1" dirty="0" smtClean="0">
                <a:solidFill>
                  <a:srgbClr val="3366FF"/>
                </a:solidFill>
              </a:rPr>
              <a:t>surface student thinking</a:t>
            </a:r>
            <a:r>
              <a:rPr lang="en-US" dirty="0" smtClean="0">
                <a:solidFill>
                  <a:srgbClr val="0000FF"/>
                </a:solidFill>
              </a:rPr>
              <a:t>.</a:t>
            </a:r>
            <a:endParaRPr lang="en-US" b="1" dirty="0" smtClean="0"/>
          </a:p>
          <a:p>
            <a:r>
              <a:rPr lang="en-US" dirty="0" smtClean="0"/>
              <a:t>The purpose of a </a:t>
            </a:r>
            <a:r>
              <a:rPr lang="en-US" b="1" i="1" dirty="0" smtClean="0"/>
              <a:t>Solidify Understanding</a:t>
            </a:r>
            <a:r>
              <a:rPr lang="en-US" i="1" dirty="0" smtClean="0"/>
              <a:t> </a:t>
            </a:r>
            <a:r>
              <a:rPr lang="en-US" dirty="0" smtClean="0"/>
              <a:t>lesson is to </a:t>
            </a:r>
            <a:r>
              <a:rPr lang="en-US" i="1" dirty="0" smtClean="0">
                <a:solidFill>
                  <a:srgbClr val="3366FF"/>
                </a:solidFill>
              </a:rPr>
              <a:t>examine and extend student thinking.</a:t>
            </a:r>
          </a:p>
          <a:p>
            <a:r>
              <a:rPr lang="en-US" dirty="0" smtClean="0">
                <a:solidFill>
                  <a:schemeClr val="tx1"/>
                </a:solidFill>
              </a:rPr>
              <a:t>The purpose of a </a:t>
            </a:r>
            <a:r>
              <a:rPr lang="en-US" b="1" i="1" dirty="0" smtClean="0">
                <a:solidFill>
                  <a:schemeClr val="tx1"/>
                </a:solidFill>
              </a:rPr>
              <a:t>Practice Understanding </a:t>
            </a:r>
            <a:r>
              <a:rPr lang="en-US" dirty="0" smtClean="0">
                <a:solidFill>
                  <a:schemeClr val="tx1"/>
                </a:solidFill>
              </a:rPr>
              <a:t>lesson is to </a:t>
            </a:r>
            <a:r>
              <a:rPr lang="en-US" i="1" dirty="0" smtClean="0">
                <a:solidFill>
                  <a:srgbClr val="3366FF"/>
                </a:solidFill>
              </a:rPr>
              <a:t>acquire fluency</a:t>
            </a:r>
            <a:r>
              <a:rPr lang="en-US" dirty="0" smtClean="0">
                <a:solidFill>
                  <a:schemeClr val="tx1"/>
                </a:solidFill>
              </a:rPr>
              <a:t> and </a:t>
            </a:r>
            <a:r>
              <a:rPr lang="en-US" i="1" dirty="0" smtClean="0">
                <a:solidFill>
                  <a:srgbClr val="3366FF"/>
                </a:solidFill>
              </a:rPr>
              <a:t>refine student thinking </a:t>
            </a:r>
            <a:r>
              <a:rPr lang="en-US" i="1" dirty="0" smtClean="0">
                <a:solidFill>
                  <a:schemeClr val="tx1"/>
                </a:solidFill>
              </a:rPr>
              <a:t>– </a:t>
            </a:r>
            <a:r>
              <a:rPr lang="en-US" dirty="0" smtClean="0">
                <a:solidFill>
                  <a:schemeClr val="tx1"/>
                </a:solidFill>
              </a:rPr>
              <a:t>enabling students to transfer understanding to new “communities of practice”.</a:t>
            </a:r>
          </a:p>
          <a:p>
            <a:endParaRPr lang="en-US" dirty="0"/>
          </a:p>
        </p:txBody>
      </p:sp>
      <p:pic>
        <p:nvPicPr>
          <p:cNvPr id="4" name="Picture 3"/>
          <p:cNvPicPr>
            <a:picLocks noChangeAspect="1"/>
          </p:cNvPicPr>
          <p:nvPr/>
        </p:nvPicPr>
        <p:blipFill>
          <a:blip r:embed="rId3"/>
          <a:stretch>
            <a:fillRect/>
          </a:stretch>
        </p:blipFill>
        <p:spPr>
          <a:xfrm>
            <a:off x="423723" y="1384422"/>
            <a:ext cx="4113216" cy="5129326"/>
          </a:xfrm>
          <a:prstGeom prst="rect">
            <a:avLst/>
          </a:prstGeom>
        </p:spPr>
      </p:pic>
      <p:pic>
        <p:nvPicPr>
          <p:cNvPr id="5" name="Picture 4"/>
          <p:cNvPicPr>
            <a:picLocks noChangeAspect="1"/>
          </p:cNvPicPr>
          <p:nvPr/>
        </p:nvPicPr>
        <p:blipFill>
          <a:blip r:embed="rId4"/>
          <a:stretch>
            <a:fillRect/>
          </a:stretch>
        </p:blipFill>
        <p:spPr>
          <a:xfrm>
            <a:off x="423723" y="1280933"/>
            <a:ext cx="4113216" cy="20697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bwMode="auto">
          <a:xfrm>
            <a:off x="564413" y="874130"/>
            <a:ext cx="7467600" cy="782637"/>
          </a:xfrm>
        </p:spPr>
        <p:txBody>
          <a:bodyPr wrap="square" lIns="91440" tIns="45720" rIns="91440" bIns="45720" numCol="1" anchorCtr="0" compatLnSpc="1">
            <a:prstTxWarp prst="textNoShape">
              <a:avLst/>
            </a:prstTxWarp>
            <a:normAutofit fontScale="90000"/>
          </a:bodyPr>
          <a:lstStyle/>
          <a:p>
            <a:pPr eaLnBrk="1" hangingPunct="1">
              <a:defRPr/>
            </a:pPr>
            <a:r>
              <a:rPr lang="en-US" sz="2600" cap="none" dirty="0" smtClean="0">
                <a:ea typeface="+mj-ea"/>
                <a:cs typeface="+mj-cs"/>
              </a:rPr>
              <a:t>CURRICULUM DESIGN PRINCIPLES SUPPORTED BY THE LEARNING CYCLE</a:t>
            </a:r>
            <a:endParaRPr lang="en-US" sz="2600" cap="none" dirty="0">
              <a:ea typeface="+mj-ea"/>
              <a:cs typeface="+mj-cs"/>
            </a:endParaRPr>
          </a:p>
        </p:txBody>
      </p:sp>
      <p:sp>
        <p:nvSpPr>
          <p:cNvPr id="69635" name="Rectangle 3"/>
          <p:cNvSpPr>
            <a:spLocks noGrp="1"/>
          </p:cNvSpPr>
          <p:nvPr>
            <p:ph type="body" sz="half" idx="4294967295"/>
          </p:nvPr>
        </p:nvSpPr>
        <p:spPr>
          <a:xfrm>
            <a:off x="564413" y="2424473"/>
            <a:ext cx="3471863" cy="3859365"/>
          </a:xfrm>
        </p:spPr>
        <p:txBody>
          <a:bodyPr/>
          <a:lstStyle/>
          <a:p>
            <a:pPr eaLnBrk="1" hangingPunct="1"/>
            <a:r>
              <a:rPr lang="en-US" sz="2000" dirty="0" smtClean="0">
                <a:solidFill>
                  <a:srgbClr val="FF0000"/>
                </a:solidFill>
              </a:rPr>
              <a:t>What constitutes a </a:t>
            </a:r>
            <a:r>
              <a:rPr lang="en-US" sz="2000" i="1" dirty="0" smtClean="0">
                <a:solidFill>
                  <a:srgbClr val="FF0000"/>
                </a:solidFill>
              </a:rPr>
              <a:t>Worthwhile Mathematical Task</a:t>
            </a:r>
            <a:r>
              <a:rPr lang="en-US" sz="2000" dirty="0" smtClean="0">
                <a:solidFill>
                  <a:srgbClr val="FF0000"/>
                </a:solidFill>
              </a:rPr>
              <a:t>?</a:t>
            </a:r>
          </a:p>
          <a:p>
            <a:pPr lvl="1" eaLnBrk="1" hangingPunct="1"/>
            <a:r>
              <a:rPr lang="en-US" sz="1700" dirty="0" smtClean="0">
                <a:solidFill>
                  <a:srgbClr val="FF0000"/>
                </a:solidFill>
              </a:rPr>
              <a:t>Contextualized or abstract/symbolic?</a:t>
            </a:r>
          </a:p>
          <a:p>
            <a:pPr lvl="1" eaLnBrk="1" hangingPunct="1"/>
            <a:r>
              <a:rPr lang="en-US" sz="1700" dirty="0" smtClean="0">
                <a:solidFill>
                  <a:srgbClr val="FF0000"/>
                </a:solidFill>
              </a:rPr>
              <a:t>Amount of scaffolding provided?</a:t>
            </a:r>
          </a:p>
          <a:p>
            <a:pPr lvl="1" eaLnBrk="1" hangingPunct="1"/>
            <a:r>
              <a:rPr lang="en-US" sz="1700" dirty="0" smtClean="0">
                <a:solidFill>
                  <a:srgbClr val="FF0000"/>
                </a:solidFill>
              </a:rPr>
              <a:t>Constraints?</a:t>
            </a:r>
          </a:p>
          <a:p>
            <a:pPr lvl="1" eaLnBrk="1" hangingPunct="1"/>
            <a:r>
              <a:rPr lang="en-US" sz="1700" dirty="0" smtClean="0">
                <a:solidFill>
                  <a:srgbClr val="FF0000"/>
                </a:solidFill>
              </a:rPr>
              <a:t>Level of cognitive demand?</a:t>
            </a:r>
          </a:p>
          <a:p>
            <a:pPr eaLnBrk="1" hangingPunct="1"/>
            <a:endParaRPr lang="en-US" sz="2000" dirty="0" smtClean="0"/>
          </a:p>
        </p:txBody>
      </p:sp>
      <p:pic>
        <p:nvPicPr>
          <p:cNvPr id="69637" name="Picture 3"/>
          <p:cNvPicPr>
            <a:picLocks noChangeAspect="1"/>
          </p:cNvPicPr>
          <p:nvPr/>
        </p:nvPicPr>
        <p:blipFill>
          <a:blip r:embed="rId3"/>
          <a:srcRect/>
          <a:stretch>
            <a:fillRect/>
          </a:stretch>
        </p:blipFill>
        <p:spPr bwMode="auto">
          <a:xfrm>
            <a:off x="4811507" y="1995449"/>
            <a:ext cx="3569289" cy="44419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bwMode="auto">
          <a:xfrm>
            <a:off x="457200" y="865883"/>
            <a:ext cx="7467600" cy="782637"/>
          </a:xfrm>
        </p:spPr>
        <p:txBody>
          <a:bodyPr wrap="square" lIns="91440" tIns="45720" rIns="91440" bIns="45720" numCol="1" anchorCtr="0" compatLnSpc="1">
            <a:prstTxWarp prst="textNoShape">
              <a:avLst/>
            </a:prstTxWarp>
            <a:normAutofit fontScale="90000"/>
          </a:bodyPr>
          <a:lstStyle/>
          <a:p>
            <a:pPr eaLnBrk="1" hangingPunct="1">
              <a:defRPr/>
            </a:pPr>
            <a:r>
              <a:rPr lang="en-US" sz="2600" cap="none" dirty="0" smtClean="0">
                <a:ea typeface="+mj-ea"/>
                <a:cs typeface="+mj-cs"/>
              </a:rPr>
              <a:t>CURRICULUM DESIGN PRINCIPLES SUPPORTED BY THE LEARNING CYCLE</a:t>
            </a:r>
            <a:endParaRPr lang="en-US" sz="2600" cap="none" dirty="0">
              <a:ea typeface="+mj-ea"/>
              <a:cs typeface="+mj-cs"/>
            </a:endParaRPr>
          </a:p>
        </p:txBody>
      </p:sp>
      <p:sp>
        <p:nvSpPr>
          <p:cNvPr id="71683" name="Rectangle 3"/>
          <p:cNvSpPr>
            <a:spLocks noGrp="1"/>
          </p:cNvSpPr>
          <p:nvPr>
            <p:ph type="body" sz="half" idx="4294967295"/>
          </p:nvPr>
        </p:nvSpPr>
        <p:spPr>
          <a:xfrm>
            <a:off x="572660" y="2129713"/>
            <a:ext cx="3471863" cy="4263096"/>
          </a:xfrm>
        </p:spPr>
        <p:txBody>
          <a:bodyPr/>
          <a:lstStyle/>
          <a:p>
            <a:pPr eaLnBrk="1" hangingPunct="1"/>
            <a:r>
              <a:rPr lang="en-US" sz="2000" dirty="0" smtClean="0">
                <a:solidFill>
                  <a:srgbClr val="FF0000"/>
                </a:solidFill>
              </a:rPr>
              <a:t>Thinking Through a Unit</a:t>
            </a:r>
          </a:p>
          <a:p>
            <a:pPr lvl="1" eaLnBrk="1" hangingPunct="1"/>
            <a:r>
              <a:rPr lang="en-US" sz="1700" dirty="0" smtClean="0">
                <a:solidFill>
                  <a:srgbClr val="FF0000"/>
                </a:solidFill>
              </a:rPr>
              <a:t>Ideas: What do we want students to </a:t>
            </a:r>
            <a:r>
              <a:rPr lang="en-US" sz="1700" i="1" dirty="0" smtClean="0">
                <a:solidFill>
                  <a:srgbClr val="FF0000"/>
                </a:solidFill>
              </a:rPr>
              <a:t>know</a:t>
            </a:r>
            <a:r>
              <a:rPr lang="en-US" sz="1700" dirty="0" smtClean="0">
                <a:solidFill>
                  <a:srgbClr val="FF0000"/>
                </a:solidFill>
              </a:rPr>
              <a:t>? </a:t>
            </a:r>
          </a:p>
          <a:p>
            <a:pPr lvl="1" eaLnBrk="1" hangingPunct="1"/>
            <a:r>
              <a:rPr lang="en-US" sz="1700" dirty="0" smtClean="0">
                <a:solidFill>
                  <a:srgbClr val="FF0000"/>
                </a:solidFill>
              </a:rPr>
              <a:t>Strategies: What do we want students to be </a:t>
            </a:r>
            <a:r>
              <a:rPr lang="en-US" sz="1700" i="1" dirty="0" smtClean="0">
                <a:solidFill>
                  <a:srgbClr val="FF0000"/>
                </a:solidFill>
              </a:rPr>
              <a:t>able to do</a:t>
            </a:r>
            <a:r>
              <a:rPr lang="en-US" sz="1700" dirty="0" smtClean="0">
                <a:solidFill>
                  <a:srgbClr val="FF0000"/>
                </a:solidFill>
              </a:rPr>
              <a:t>?</a:t>
            </a:r>
          </a:p>
          <a:p>
            <a:pPr lvl="1" eaLnBrk="1" hangingPunct="1"/>
            <a:r>
              <a:rPr lang="en-US" sz="1700" dirty="0" smtClean="0">
                <a:solidFill>
                  <a:srgbClr val="FF0000"/>
                </a:solidFill>
              </a:rPr>
              <a:t>Representations: How do we want students to </a:t>
            </a:r>
            <a:r>
              <a:rPr lang="en-US" sz="1700" i="1" dirty="0" smtClean="0">
                <a:solidFill>
                  <a:srgbClr val="FF0000"/>
                </a:solidFill>
              </a:rPr>
              <a:t>make</a:t>
            </a:r>
            <a:r>
              <a:rPr lang="en-US" sz="1700" dirty="0" smtClean="0">
                <a:solidFill>
                  <a:srgbClr val="FF0000"/>
                </a:solidFill>
              </a:rPr>
              <a:t> their </a:t>
            </a:r>
            <a:r>
              <a:rPr lang="en-US" sz="1700" i="1" dirty="0" smtClean="0">
                <a:solidFill>
                  <a:srgbClr val="FF0000"/>
                </a:solidFill>
              </a:rPr>
              <a:t>thinking visible</a:t>
            </a:r>
            <a:r>
              <a:rPr lang="en-US" sz="1700" dirty="0" smtClean="0">
                <a:solidFill>
                  <a:srgbClr val="FF0000"/>
                </a:solidFill>
              </a:rPr>
              <a:t>?</a:t>
            </a:r>
          </a:p>
          <a:p>
            <a:pPr eaLnBrk="1" hangingPunct="1"/>
            <a:r>
              <a:rPr lang="en-US" sz="2000" dirty="0" smtClean="0">
                <a:solidFill>
                  <a:srgbClr val="FF0000"/>
                </a:solidFill>
              </a:rPr>
              <a:t>How do ideas, strategies and representations differ from the beginning to the end of a unit of instruction?</a:t>
            </a:r>
          </a:p>
          <a:p>
            <a:pPr eaLnBrk="1" hangingPunct="1"/>
            <a:endParaRPr lang="en-US" sz="2000" dirty="0" smtClean="0"/>
          </a:p>
        </p:txBody>
      </p:sp>
      <p:pic>
        <p:nvPicPr>
          <p:cNvPr id="71685" name="Picture 3"/>
          <p:cNvPicPr>
            <a:picLocks noChangeAspect="1"/>
          </p:cNvPicPr>
          <p:nvPr/>
        </p:nvPicPr>
        <p:blipFill>
          <a:blip r:embed="rId3"/>
          <a:srcRect/>
          <a:stretch>
            <a:fillRect/>
          </a:stretch>
        </p:blipFill>
        <p:spPr bwMode="auto">
          <a:xfrm>
            <a:off x="4646564" y="2129713"/>
            <a:ext cx="3470324" cy="43188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ea typeface="+mj-ea"/>
                <a:cs typeface="+mj-cs"/>
              </a:rPr>
              <a:t>The Continuum of Mathematical Understanding</a:t>
            </a:r>
            <a:endParaRPr lang="en-US" sz="3600" dirty="0">
              <a:ea typeface="+mj-ea"/>
              <a:cs typeface="+mj-cs"/>
            </a:endParaRPr>
          </a:p>
        </p:txBody>
      </p:sp>
      <p:sp>
        <p:nvSpPr>
          <p:cNvPr id="77827" name="Content Placeholder 2"/>
          <p:cNvSpPr>
            <a:spLocks noGrp="1"/>
          </p:cNvSpPr>
          <p:nvPr>
            <p:ph sz="quarter" idx="1"/>
          </p:nvPr>
        </p:nvSpPr>
        <p:spPr>
          <a:xfrm>
            <a:off x="457200" y="1600200"/>
            <a:ext cx="7467600" cy="4873625"/>
          </a:xfrm>
        </p:spPr>
        <p:txBody>
          <a:bodyPr/>
          <a:lstStyle/>
          <a:p>
            <a:pPr eaLnBrk="1" hangingPunct="1">
              <a:buFont typeface="Wingdings" charset="2"/>
              <a:buNone/>
            </a:pPr>
            <a:endParaRPr lang="en-US"/>
          </a:p>
        </p:txBody>
      </p:sp>
      <p:pic>
        <p:nvPicPr>
          <p:cNvPr id="77828" name="Picture 3"/>
          <p:cNvPicPr>
            <a:picLocks noChangeAspect="1"/>
          </p:cNvPicPr>
          <p:nvPr/>
        </p:nvPicPr>
        <p:blipFill>
          <a:blip r:embed="rId3"/>
          <a:srcRect/>
          <a:stretch>
            <a:fillRect/>
          </a:stretch>
        </p:blipFill>
        <p:spPr bwMode="auto">
          <a:xfrm>
            <a:off x="1076202" y="1973242"/>
            <a:ext cx="6957195" cy="45005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3600" cap="none" dirty="0"/>
              <a:t>KEY ASPECTS OF THE CONTINUUM</a:t>
            </a:r>
          </a:p>
        </p:txBody>
      </p:sp>
      <p:sp>
        <p:nvSpPr>
          <p:cNvPr id="78851" name="Rectangle 3"/>
          <p:cNvSpPr>
            <a:spLocks noGrp="1"/>
          </p:cNvSpPr>
          <p:nvPr>
            <p:ph type="body" idx="4294967295"/>
          </p:nvPr>
        </p:nvSpPr>
        <p:spPr/>
        <p:txBody>
          <a:bodyPr>
            <a:normAutofit fontScale="77500" lnSpcReduction="20000"/>
          </a:bodyPr>
          <a:lstStyle/>
          <a:p>
            <a:pPr>
              <a:lnSpc>
                <a:spcPct val="90000"/>
              </a:lnSpc>
            </a:pPr>
            <a:r>
              <a:rPr lang="en-US" sz="2000"/>
              <a:t>Three distinct domains of understanding: conceptual, procedural, and representational</a:t>
            </a:r>
          </a:p>
          <a:p>
            <a:pPr>
              <a:lnSpc>
                <a:spcPct val="90000"/>
              </a:lnSpc>
            </a:pPr>
            <a:r>
              <a:rPr lang="en-US" sz="2000"/>
              <a:t>Words were chosen to indicate movement across the continuum.  For example, </a:t>
            </a:r>
            <a:r>
              <a:rPr lang="en-US" sz="2000" i="1"/>
              <a:t>ideas</a:t>
            </a:r>
            <a:r>
              <a:rPr lang="en-US" sz="2000"/>
              <a:t> that are examined and extended become more solid which we call </a:t>
            </a:r>
            <a:r>
              <a:rPr lang="en-US" sz="2000" i="1"/>
              <a:t>concepts</a:t>
            </a:r>
            <a:r>
              <a:rPr lang="en-US" sz="2000"/>
              <a:t>, and concepts that are refined and fluent become practiced which we call </a:t>
            </a:r>
            <a:r>
              <a:rPr lang="en-US" sz="2000" i="1"/>
              <a:t>definitions and properties</a:t>
            </a:r>
            <a:r>
              <a:rPr lang="en-US" sz="2000"/>
              <a:t>.</a:t>
            </a:r>
          </a:p>
          <a:p>
            <a:pPr>
              <a:lnSpc>
                <a:spcPct val="90000"/>
              </a:lnSpc>
            </a:pPr>
            <a:r>
              <a:rPr lang="en-US" sz="2000"/>
              <a:t>This is a continuum, not discrete jumps</a:t>
            </a:r>
          </a:p>
          <a:p>
            <a:pPr>
              <a:lnSpc>
                <a:spcPct val="90000"/>
              </a:lnSpc>
            </a:pPr>
            <a:r>
              <a:rPr lang="en-US" sz="2000"/>
              <a:t>Ovals represent the work within teaching cycles </a:t>
            </a:r>
          </a:p>
          <a:p>
            <a:pPr>
              <a:lnSpc>
                <a:spcPct val="90000"/>
              </a:lnSpc>
            </a:pPr>
            <a:r>
              <a:rPr lang="en-US" sz="2000"/>
              <a:t>Left to right movement along the continuum represents movement from specific to general, from concrete to abstract</a:t>
            </a:r>
          </a:p>
          <a:p>
            <a:pPr>
              <a:lnSpc>
                <a:spcPct val="90000"/>
              </a:lnSpc>
            </a:pPr>
            <a:r>
              <a:rPr lang="en-US" sz="2000"/>
              <a:t>Connections between domains creates movement along the continuum; therefore, one can’t discuss procedures with understanding without referring to the conceptual and representational domains.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4832142" y="780692"/>
            <a:ext cx="2945647" cy="5713220"/>
          </a:xfrm>
          <a:prstGeom prst="rect">
            <a:avLst/>
          </a:prstGeom>
        </p:spPr>
      </p:pic>
      <p:pic>
        <p:nvPicPr>
          <p:cNvPr id="8" name="Picture 7"/>
          <p:cNvPicPr>
            <a:picLocks noChangeAspect="1"/>
          </p:cNvPicPr>
          <p:nvPr/>
        </p:nvPicPr>
        <p:blipFill>
          <a:blip r:embed="rId4"/>
          <a:stretch>
            <a:fillRect/>
          </a:stretch>
        </p:blipFill>
        <p:spPr>
          <a:xfrm>
            <a:off x="1644821" y="929023"/>
            <a:ext cx="2679352" cy="200406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Design Criteria for </a:t>
            </a:r>
            <a:br>
              <a:rPr lang="en-US" sz="3600" dirty="0" smtClean="0"/>
            </a:br>
            <a:r>
              <a:rPr lang="en-US" sz="3600" dirty="0" smtClean="0"/>
              <a:t>Learning Cycle Tasks</a:t>
            </a:r>
            <a:endParaRPr lang="en-US" sz="3600" dirty="0"/>
          </a:p>
        </p:txBody>
      </p:sp>
      <p:sp>
        <p:nvSpPr>
          <p:cNvPr id="3" name="Content Placeholder 2"/>
          <p:cNvSpPr>
            <a:spLocks noGrp="1"/>
          </p:cNvSpPr>
          <p:nvPr>
            <p:ph idx="1"/>
          </p:nvPr>
        </p:nvSpPr>
        <p:spPr>
          <a:xfrm>
            <a:off x="478332" y="2168832"/>
            <a:ext cx="8172901" cy="4321168"/>
          </a:xfrm>
        </p:spPr>
        <p:txBody>
          <a:bodyPr>
            <a:normAutofit lnSpcReduction="10000"/>
          </a:bodyPr>
          <a:lstStyle/>
          <a:p>
            <a:r>
              <a:rPr lang="en-US" sz="1800" dirty="0" smtClean="0"/>
              <a:t>It will be sufficient for participants to use the criteria for cognitive demand to select and adapt tasks to fit the learning cycle.</a:t>
            </a:r>
          </a:p>
          <a:p>
            <a:r>
              <a:rPr lang="en-US" sz="1800" dirty="0" smtClean="0"/>
              <a:t>“Doing Mathematics” tasks generally  fit the role of surfacing understanding and make good </a:t>
            </a:r>
            <a:r>
              <a:rPr lang="en-US" sz="1800" i="1" dirty="0" smtClean="0"/>
              <a:t>Develop Understanding </a:t>
            </a:r>
            <a:r>
              <a:rPr lang="en-US" sz="1800" dirty="0" smtClean="0"/>
              <a:t>tasks.</a:t>
            </a:r>
          </a:p>
          <a:p>
            <a:r>
              <a:rPr lang="en-US" sz="1800" dirty="0" smtClean="0"/>
              <a:t> “Procedures with Connections” tasks generally allow students to examine an extend understanding and make good </a:t>
            </a:r>
            <a:r>
              <a:rPr lang="en-US" sz="1800" i="1" dirty="0" smtClean="0"/>
              <a:t>Solidify Understanding </a:t>
            </a:r>
            <a:r>
              <a:rPr lang="en-US" sz="1800" dirty="0" smtClean="0"/>
              <a:t>tasks.</a:t>
            </a:r>
          </a:p>
          <a:p>
            <a:r>
              <a:rPr lang="en-US" sz="1800" dirty="0" smtClean="0"/>
              <a:t>  “Procedures without Connections” tasks always focus on acquiring fluency and may be used as </a:t>
            </a:r>
            <a:r>
              <a:rPr lang="en-US" sz="1800" i="1" dirty="0" smtClean="0"/>
              <a:t>Practice Understanding </a:t>
            </a:r>
            <a:r>
              <a:rPr lang="en-US" sz="1800" dirty="0" smtClean="0"/>
              <a:t>tasks, along with games, etc.  (Generally, low cognitive demand tasks can fit practice understanding goals, but practice understanding tasks don’t have to be low level tasks; strategic games can provide practice and yet be at a high level of cognitive demand.  Tasks that refine understanding generally involve modeling and other high level, cognitively demanding work.)</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22"/>
          <p:cNvSpPr>
            <a:spLocks noGrp="1"/>
          </p:cNvSpPr>
          <p:nvPr>
            <p:ph type="title"/>
          </p:nvPr>
        </p:nvSpPr>
        <p:spPr>
          <a:xfrm>
            <a:off x="658813" y="472806"/>
            <a:ext cx="7824788" cy="1306487"/>
          </a:xfrm>
        </p:spPr>
        <p:txBody>
          <a:bodyPr/>
          <a:lstStyle/>
          <a:p>
            <a:r>
              <a:rPr lang="en-US" sz="3600" dirty="0" smtClean="0"/>
              <a:t>Cathy Seeley, </a:t>
            </a:r>
            <a:br>
              <a:rPr lang="en-US" sz="3600" dirty="0" smtClean="0"/>
            </a:br>
            <a:r>
              <a:rPr lang="en-US" sz="3600" dirty="0" smtClean="0"/>
              <a:t>UCTM Conference, Nov. 4, 2011</a:t>
            </a:r>
            <a:endParaRPr lang="en-US" sz="3600" dirty="0"/>
          </a:p>
        </p:txBody>
      </p:sp>
      <p:sp>
        <p:nvSpPr>
          <p:cNvPr id="24" name="Content Placeholder 23"/>
          <p:cNvSpPr>
            <a:spLocks noGrp="1"/>
          </p:cNvSpPr>
          <p:nvPr>
            <p:ph idx="1"/>
          </p:nvPr>
        </p:nvSpPr>
        <p:spPr/>
        <p:txBody>
          <a:bodyPr/>
          <a:lstStyle/>
          <a:p>
            <a:r>
              <a:rPr lang="en-US" dirty="0" smtClean="0"/>
              <a:t>Use the implementation of the Common Core State Standards in Mathematics as leverage for improving instructional practice.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CCSS-M motivates the need for new instructional practices</a:t>
            </a:r>
            <a:endParaRPr lang="en-US" sz="3600" dirty="0"/>
          </a:p>
        </p:txBody>
      </p:sp>
      <p:sp>
        <p:nvSpPr>
          <p:cNvPr id="3" name="Content Placeholder 2"/>
          <p:cNvSpPr>
            <a:spLocks noGrp="1"/>
          </p:cNvSpPr>
          <p:nvPr>
            <p:ph idx="1"/>
          </p:nvPr>
        </p:nvSpPr>
        <p:spPr/>
        <p:txBody>
          <a:bodyPr>
            <a:normAutofit/>
          </a:bodyPr>
          <a:lstStyle/>
          <a:p>
            <a:r>
              <a:rPr lang="en-US" dirty="0" smtClean="0"/>
              <a:t>Mathematical Practices</a:t>
            </a:r>
          </a:p>
          <a:p>
            <a:r>
              <a:rPr lang="en-US" dirty="0" smtClean="0"/>
              <a:t>Learning Progressions </a:t>
            </a:r>
            <a:r>
              <a:rPr lang="en-US" sz="1600" dirty="0" smtClean="0"/>
              <a:t>(informed both by research on children's cognitive development and by the logical structure of mathematics)</a:t>
            </a:r>
            <a:endParaRPr lang="en-US" dirty="0" smtClean="0"/>
          </a:p>
          <a:p>
            <a:r>
              <a:rPr lang="en-US" dirty="0" smtClean="0"/>
              <a:t>De-fragmenting the Math </a:t>
            </a:r>
            <a:r>
              <a:rPr lang="en-US" sz="1600" dirty="0" smtClean="0"/>
              <a:t>(“Graph </a:t>
            </a:r>
            <a:r>
              <a:rPr lang="en-US" sz="1600" i="1" dirty="0" smtClean="0"/>
              <a:t>proportional relationships</a:t>
            </a:r>
            <a:r>
              <a:rPr lang="en-US" sz="1600" dirty="0" smtClean="0"/>
              <a:t>, interpreting the </a:t>
            </a:r>
            <a:r>
              <a:rPr lang="en-US" sz="1600" i="1" dirty="0" smtClean="0"/>
              <a:t>unit rate </a:t>
            </a:r>
            <a:r>
              <a:rPr lang="en-US" sz="1600" dirty="0" smtClean="0"/>
              <a:t>as the </a:t>
            </a:r>
            <a:r>
              <a:rPr lang="en-US" sz="1600" i="1" dirty="0" smtClean="0"/>
              <a:t>slope of the graph</a:t>
            </a:r>
            <a:r>
              <a:rPr lang="en-US" sz="1600" dirty="0" smtClean="0"/>
              <a:t>.”)</a:t>
            </a:r>
          </a:p>
          <a:p>
            <a:r>
              <a:rPr lang="en-US" dirty="0" smtClean="0"/>
              <a:t>Instructionally-demanding Verbs </a:t>
            </a:r>
            <a:r>
              <a:rPr lang="en-US" sz="1600" dirty="0" smtClean="0"/>
              <a:t>(“Write a function defined by an expression in different but equivalent forms to </a:t>
            </a:r>
            <a:r>
              <a:rPr lang="en-US" sz="1600" i="1" dirty="0" smtClean="0"/>
              <a:t>reveal</a:t>
            </a:r>
            <a:r>
              <a:rPr lang="en-US" sz="1600" dirty="0" smtClean="0"/>
              <a:t> and </a:t>
            </a:r>
            <a:r>
              <a:rPr lang="en-US" sz="1600" i="1" dirty="0" smtClean="0"/>
              <a:t>explain</a:t>
            </a:r>
            <a:r>
              <a:rPr lang="en-US" sz="1600" dirty="0" smtClean="0"/>
              <a:t> different properties of the function.”)</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Naïve Perspectives on Mathematics Instruction Reform (“Math Wars”)</a:t>
            </a:r>
            <a:endParaRPr lang="en-US" sz="3600" dirty="0"/>
          </a:p>
        </p:txBody>
      </p:sp>
      <p:sp>
        <p:nvSpPr>
          <p:cNvPr id="3" name="Content Placeholder 2"/>
          <p:cNvSpPr>
            <a:spLocks noGrp="1"/>
          </p:cNvSpPr>
          <p:nvPr>
            <p:ph idx="1"/>
          </p:nvPr>
        </p:nvSpPr>
        <p:spPr/>
        <p:txBody>
          <a:bodyPr/>
          <a:lstStyle/>
          <a:p>
            <a:r>
              <a:rPr lang="en-US" dirty="0" smtClean="0"/>
              <a:t>Discovery learning</a:t>
            </a:r>
          </a:p>
          <a:p>
            <a:r>
              <a:rPr lang="en-US" dirty="0" smtClean="0"/>
              <a:t>“Hands-on activities”</a:t>
            </a:r>
          </a:p>
          <a:p>
            <a:r>
              <a:rPr lang="en-US" dirty="0" smtClean="0"/>
              <a:t>“Tons of discussion, group work, student sharing of strategies”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Need for an instructional framework in mathematics education</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err="1" smtClean="0"/>
              <a:t>Chazan</a:t>
            </a:r>
            <a:r>
              <a:rPr lang="en-US" dirty="0" smtClean="0"/>
              <a:t> and Ball (1999) expressed frustration with “current math education discourse about the teacher’s role in discussion-intensive teaching.”  They argue that educators are often left “with no framework for the kinds of specific, constructive pedagogical moves that teachers might make.” </a:t>
            </a:r>
          </a:p>
          <a:p>
            <a:r>
              <a:rPr lang="en-US" dirty="0" smtClean="0"/>
              <a:t>Stein et al. (2008) refer to a </a:t>
            </a:r>
            <a:r>
              <a:rPr lang="en-US" i="1" dirty="0" smtClean="0"/>
              <a:t>first generation</a:t>
            </a:r>
            <a:r>
              <a:rPr lang="en-US" dirty="0" smtClean="0"/>
              <a:t> of instructional reform from which “many teachers got the impression that in order for discussions to be focused on student thinking, they must avoid providing any substantive guidance at all,” and they refer to a </a:t>
            </a:r>
            <a:r>
              <a:rPr lang="en-US" i="1" dirty="0" smtClean="0"/>
              <a:t>second generation</a:t>
            </a:r>
            <a:r>
              <a:rPr lang="en-US" dirty="0" smtClean="0"/>
              <a:t> of instructional reform “that re-asserts the critical role of the teacher in guiding mathematical discussions.”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Intent of the CMI (Comprehensive Mathematics Instruction) Framework </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Cognitive Demand (the nature of worthwhile tasks)</a:t>
            </a:r>
          </a:p>
          <a:p>
            <a:r>
              <a:rPr lang="en-US" dirty="0" smtClean="0"/>
              <a:t>Five Practices (orchestrating mathematical discourse)</a:t>
            </a:r>
          </a:p>
          <a:p>
            <a:r>
              <a:rPr lang="en-US" dirty="0" err="1" smtClean="0"/>
              <a:t>Sociomathematical</a:t>
            </a:r>
            <a:r>
              <a:rPr lang="en-US" dirty="0" smtClean="0"/>
              <a:t> Norms (teacher’s role in creating learning environments that press for understanding)</a:t>
            </a:r>
          </a:p>
          <a:p>
            <a:r>
              <a:rPr lang="en-US" dirty="0" smtClean="0"/>
              <a:t>Landscape of Learning (conceptual, procedural, representational domains of mathematics)</a:t>
            </a:r>
          </a:p>
          <a:p>
            <a:r>
              <a:rPr lang="en-US" dirty="0" smtClean="0"/>
              <a:t>NCTM Process Standards / Mathematical Practices (engaging in authentic mathematical practice)</a:t>
            </a:r>
          </a:p>
          <a:p>
            <a:r>
              <a:rPr lang="en-US" dirty="0" smtClean="0"/>
              <a:t>Learning Trajectories and Progressions (curriculum design)</a:t>
            </a:r>
          </a:p>
          <a:p>
            <a:r>
              <a:rPr lang="en-US" dirty="0" smtClean="0"/>
              <a:t>Depth of Knowledge (DOK) Assessment</a:t>
            </a:r>
          </a:p>
          <a:p>
            <a:r>
              <a:rPr lang="en-US" dirty="0" smtClean="0"/>
              <a:t>Mathematical Knowledge for Teaching (MKT)</a:t>
            </a:r>
          </a:p>
          <a:p>
            <a:r>
              <a:rPr lang="en-US" dirty="0" smtClean="0"/>
              <a:t>Reflective Practitioner (INTASC Standards)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Three components of the </a:t>
            </a:r>
            <a:br>
              <a:rPr lang="en-US" sz="3600" dirty="0" smtClean="0"/>
            </a:br>
            <a:r>
              <a:rPr lang="en-US" sz="3600" dirty="0" smtClean="0"/>
              <a:t>CMI Framework </a:t>
            </a:r>
            <a:endParaRPr lang="en-US" sz="3600" dirty="0"/>
          </a:p>
        </p:txBody>
      </p:sp>
      <p:sp>
        <p:nvSpPr>
          <p:cNvPr id="3" name="Content Placeholder 2"/>
          <p:cNvSpPr>
            <a:spLocks noGrp="1"/>
          </p:cNvSpPr>
          <p:nvPr>
            <p:ph idx="1"/>
          </p:nvPr>
        </p:nvSpPr>
        <p:spPr/>
        <p:txBody>
          <a:bodyPr>
            <a:normAutofit fontScale="92500"/>
          </a:bodyPr>
          <a:lstStyle/>
          <a:p>
            <a:r>
              <a:rPr lang="en-US" dirty="0" smtClean="0"/>
              <a:t>The </a:t>
            </a:r>
            <a:r>
              <a:rPr lang="en-US" b="1" i="1" dirty="0" smtClean="0"/>
              <a:t>Teaching Cycle </a:t>
            </a:r>
            <a:r>
              <a:rPr lang="en-US" dirty="0" smtClean="0"/>
              <a:t>(addresses pedagogy, the learning environment, orchestrating discourse, and formative assessment)</a:t>
            </a:r>
          </a:p>
          <a:p>
            <a:r>
              <a:rPr lang="en-US" dirty="0" smtClean="0"/>
              <a:t>The </a:t>
            </a:r>
            <a:r>
              <a:rPr lang="en-US" b="1" i="1" dirty="0" smtClean="0"/>
              <a:t>Learning Cycle </a:t>
            </a:r>
            <a:r>
              <a:rPr lang="en-US" dirty="0" smtClean="0"/>
              <a:t>(addresses the cognitive demand of tasks, flow of the unit, content standards and learning trajectories, process standards and mathematical practices, formative and summative assessment)</a:t>
            </a:r>
          </a:p>
          <a:p>
            <a:r>
              <a:rPr lang="en-US" dirty="0" smtClean="0"/>
              <a:t>The </a:t>
            </a:r>
            <a:r>
              <a:rPr lang="en-US" b="1" i="1" dirty="0" smtClean="0"/>
              <a:t>Continuum of Mathematical Understanding </a:t>
            </a:r>
            <a:r>
              <a:rPr lang="en-US" dirty="0" smtClean="0"/>
              <a:t>(addresses conceptual, procedural, and representational thinking; depth of knowledge; and assessment)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9"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eaLnBrk="1" hangingPunct="1"/>
            <a:r>
              <a:rPr lang="en-US" sz="3600" cap="none" dirty="0" smtClean="0"/>
              <a:t>The </a:t>
            </a:r>
            <a:r>
              <a:rPr lang="en-US" sz="3600" i="1" cap="none" dirty="0" smtClean="0"/>
              <a:t>Teaching Cycle</a:t>
            </a:r>
            <a:br>
              <a:rPr lang="en-US" sz="3600" i="1" cap="none" dirty="0" smtClean="0"/>
            </a:br>
            <a:endParaRPr lang="en-US" sz="3600" i="1" cap="none" dirty="0"/>
          </a:p>
        </p:txBody>
      </p:sp>
      <p:sp>
        <p:nvSpPr>
          <p:cNvPr id="39940" name="Rectangle 3"/>
          <p:cNvSpPr>
            <a:spLocks noGrp="1"/>
          </p:cNvSpPr>
          <p:nvPr>
            <p:ph type="body" idx="1"/>
          </p:nvPr>
        </p:nvSpPr>
        <p:spPr/>
        <p:txBody>
          <a:bodyPr/>
          <a:lstStyle/>
          <a:p>
            <a:pPr lvl="2" eaLnBrk="1" hangingPunct="1">
              <a:buFont typeface="Wingdings" charset="2"/>
              <a:buNone/>
            </a:pPr>
            <a:endParaRPr lang="en-US" dirty="0" smtClean="0">
              <a:ea typeface="ＭＳ Ｐゴシック" charset="-128"/>
            </a:endParaRPr>
          </a:p>
          <a:p>
            <a:pPr lvl="2" eaLnBrk="1" hangingPunct="1">
              <a:buFont typeface="Wingdings" charset="2"/>
              <a:buNone/>
            </a:pPr>
            <a:endParaRPr lang="en-US" dirty="0" smtClean="0">
              <a:ea typeface="ＭＳ Ｐゴシック" charset="-128"/>
            </a:endParaRPr>
          </a:p>
        </p:txBody>
      </p:sp>
      <p:graphicFrame>
        <p:nvGraphicFramePr>
          <p:cNvPr id="39938" name="Object 2"/>
          <p:cNvGraphicFramePr>
            <a:graphicFrameLocks noChangeAspect="1"/>
          </p:cNvGraphicFramePr>
          <p:nvPr/>
        </p:nvGraphicFramePr>
        <p:xfrm>
          <a:off x="2666082" y="2122310"/>
          <a:ext cx="4485455" cy="4346870"/>
        </p:xfrm>
        <a:graphic>
          <a:graphicData uri="http://schemas.openxmlformats.org/presentationml/2006/ole">
            <p:oleObj spid="_x0000_s136194" name="Document" r:id="rId4" imgW="1333500" imgH="1346200" progId="Word.Documen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7"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eaLnBrk="1" hangingPunct="1"/>
            <a:r>
              <a:rPr lang="en-US" sz="2400" cap="none" smtClean="0"/>
              <a:t>PEDAGOGICAL PRACTICES SUPPORTED BY THE TEACHING CYCLE: Using Student Thinking</a:t>
            </a:r>
          </a:p>
        </p:txBody>
      </p:sp>
      <p:sp>
        <p:nvSpPr>
          <p:cNvPr id="41988" name="Rectangle 3"/>
          <p:cNvSpPr>
            <a:spLocks noGrp="1"/>
          </p:cNvSpPr>
          <p:nvPr>
            <p:ph type="body" idx="1"/>
          </p:nvPr>
        </p:nvSpPr>
        <p:spPr/>
        <p:txBody>
          <a:bodyPr/>
          <a:lstStyle/>
          <a:p>
            <a:pPr lvl="2" eaLnBrk="1" hangingPunct="1">
              <a:buFont typeface="Wingdings" charset="2"/>
              <a:buNone/>
            </a:pPr>
            <a:endParaRPr lang="en-US" smtClean="0">
              <a:ea typeface="ＭＳ Ｐゴシック" charset="-128"/>
            </a:endParaRPr>
          </a:p>
          <a:p>
            <a:pPr lvl="2" eaLnBrk="1" hangingPunct="1">
              <a:buFont typeface="Wingdings" charset="2"/>
              <a:buNone/>
            </a:pPr>
            <a:endParaRPr lang="en-US" smtClean="0">
              <a:ea typeface="ＭＳ Ｐゴシック" charset="-128"/>
            </a:endParaRPr>
          </a:p>
        </p:txBody>
      </p:sp>
      <p:sp>
        <p:nvSpPr>
          <p:cNvPr id="4" name="Rectangle 3"/>
          <p:cNvSpPr txBox="1">
            <a:spLocks/>
          </p:cNvSpPr>
          <p:nvPr/>
        </p:nvSpPr>
        <p:spPr bwMode="auto">
          <a:xfrm>
            <a:off x="609600" y="1752600"/>
            <a:ext cx="7467600" cy="4873625"/>
          </a:xfrm>
          <a:prstGeom prst="rect">
            <a:avLst/>
          </a:prstGeom>
          <a:noFill/>
          <a:ln w="9525">
            <a:noFill/>
            <a:miter lim="800000"/>
            <a:headEnd/>
            <a:tailEnd/>
          </a:ln>
        </p:spPr>
        <p:txBody>
          <a:bodyPr>
            <a:prstTxWarp prst="textNoShape">
              <a:avLst/>
            </a:prstTxWarp>
          </a:bodyPr>
          <a:lstStyle/>
          <a:p>
            <a:pPr lvl="2" indent="-182563" defTabSz="914400">
              <a:spcBef>
                <a:spcPct val="20000"/>
              </a:spcBef>
              <a:buClr>
                <a:srgbClr val="E0752F"/>
              </a:buClr>
              <a:buSzPct val="60000"/>
              <a:buFont typeface="Wingdings" charset="2"/>
              <a:buNone/>
              <a:defRPr/>
            </a:pPr>
            <a:endParaRPr lang="en-US" i="0">
              <a:latin typeface="+mn-lt"/>
              <a:cs typeface="+mn-cs"/>
            </a:endParaRPr>
          </a:p>
          <a:p>
            <a:pPr lvl="2" indent="-182563" defTabSz="914400">
              <a:spcBef>
                <a:spcPct val="20000"/>
              </a:spcBef>
              <a:buClr>
                <a:srgbClr val="E0752F"/>
              </a:buClr>
              <a:buSzPct val="60000"/>
              <a:buFont typeface="Wingdings" charset="2"/>
              <a:buNone/>
              <a:defRPr/>
            </a:pPr>
            <a:endParaRPr lang="en-US" i="0" dirty="0">
              <a:latin typeface="+mn-lt"/>
              <a:cs typeface="+mn-cs"/>
            </a:endParaRPr>
          </a:p>
        </p:txBody>
      </p:sp>
      <p:graphicFrame>
        <p:nvGraphicFramePr>
          <p:cNvPr id="41986" name="Object 2"/>
          <p:cNvGraphicFramePr>
            <a:graphicFrameLocks noChangeAspect="1"/>
          </p:cNvGraphicFramePr>
          <p:nvPr/>
        </p:nvGraphicFramePr>
        <p:xfrm>
          <a:off x="2484828" y="2003425"/>
          <a:ext cx="4476026" cy="4337733"/>
        </p:xfrm>
        <a:graphic>
          <a:graphicData uri="http://schemas.openxmlformats.org/presentationml/2006/ole">
            <p:oleObj spid="_x0000_s138242" name="Document" r:id="rId4" imgW="1333500" imgH="1346200" progId="Word.Document.8">
              <p:embed/>
            </p:oleObj>
          </a:graphicData>
        </a:graphic>
      </p:graphicFrame>
      <p:sp>
        <p:nvSpPr>
          <p:cNvPr id="41990" name="TextBox 10"/>
          <p:cNvSpPr txBox="1">
            <a:spLocks noChangeArrowheads="1"/>
          </p:cNvSpPr>
          <p:nvPr/>
        </p:nvSpPr>
        <p:spPr bwMode="auto">
          <a:xfrm>
            <a:off x="5927889" y="2286000"/>
            <a:ext cx="1509712" cy="523875"/>
          </a:xfrm>
          <a:prstGeom prst="rect">
            <a:avLst/>
          </a:prstGeom>
          <a:noFill/>
          <a:ln w="9525">
            <a:noFill/>
            <a:miter lim="800000"/>
            <a:headEnd/>
            <a:tailEnd/>
          </a:ln>
        </p:spPr>
        <p:txBody>
          <a:bodyPr>
            <a:prstTxWarp prst="textNoShape">
              <a:avLst/>
            </a:prstTxWarp>
            <a:spAutoFit/>
          </a:bodyPr>
          <a:lstStyle/>
          <a:p>
            <a:pPr algn="ctr"/>
            <a:r>
              <a:rPr lang="en-US" sz="1400" i="0" dirty="0">
                <a:solidFill>
                  <a:srgbClr val="FF0000"/>
                </a:solidFill>
              </a:rPr>
              <a:t>Anticipate Student Thinking</a:t>
            </a:r>
          </a:p>
        </p:txBody>
      </p:sp>
      <p:sp>
        <p:nvSpPr>
          <p:cNvPr id="41991" name="TextBox 11"/>
          <p:cNvSpPr txBox="1">
            <a:spLocks noChangeArrowheads="1"/>
          </p:cNvSpPr>
          <p:nvPr/>
        </p:nvSpPr>
        <p:spPr bwMode="auto">
          <a:xfrm>
            <a:off x="3868404" y="5483225"/>
            <a:ext cx="1582738" cy="522288"/>
          </a:xfrm>
          <a:prstGeom prst="rect">
            <a:avLst/>
          </a:prstGeom>
          <a:noFill/>
          <a:ln w="9525">
            <a:noFill/>
            <a:miter lim="800000"/>
            <a:headEnd/>
            <a:tailEnd/>
          </a:ln>
        </p:spPr>
        <p:txBody>
          <a:bodyPr>
            <a:prstTxWarp prst="textNoShape">
              <a:avLst/>
            </a:prstTxWarp>
            <a:spAutoFit/>
          </a:bodyPr>
          <a:lstStyle/>
          <a:p>
            <a:pPr algn="ctr"/>
            <a:r>
              <a:rPr lang="en-US" sz="1400" i="0" dirty="0">
                <a:solidFill>
                  <a:srgbClr val="FF0000"/>
                </a:solidFill>
              </a:rPr>
              <a:t>Monitor </a:t>
            </a:r>
          </a:p>
          <a:p>
            <a:pPr algn="ctr"/>
            <a:r>
              <a:rPr lang="en-US" sz="1400" i="0" dirty="0">
                <a:solidFill>
                  <a:srgbClr val="FF0000"/>
                </a:solidFill>
              </a:rPr>
              <a:t>Student Thinking</a:t>
            </a:r>
          </a:p>
        </p:txBody>
      </p:sp>
      <p:sp>
        <p:nvSpPr>
          <p:cNvPr id="41992" name="TextBox 15"/>
          <p:cNvSpPr txBox="1">
            <a:spLocks noChangeArrowheads="1"/>
          </p:cNvSpPr>
          <p:nvPr/>
        </p:nvSpPr>
        <p:spPr bwMode="auto">
          <a:xfrm>
            <a:off x="1187450" y="4894929"/>
            <a:ext cx="1600200" cy="738187"/>
          </a:xfrm>
          <a:prstGeom prst="rect">
            <a:avLst/>
          </a:prstGeom>
          <a:noFill/>
          <a:ln w="9525">
            <a:noFill/>
            <a:miter lim="800000"/>
            <a:headEnd/>
            <a:tailEnd/>
          </a:ln>
        </p:spPr>
        <p:txBody>
          <a:bodyPr>
            <a:prstTxWarp prst="textNoShape">
              <a:avLst/>
            </a:prstTxWarp>
            <a:spAutoFit/>
          </a:bodyPr>
          <a:lstStyle/>
          <a:p>
            <a:pPr algn="ctr"/>
            <a:r>
              <a:rPr lang="en-US" sz="1400" i="0" dirty="0">
                <a:solidFill>
                  <a:srgbClr val="FF0000"/>
                </a:solidFill>
              </a:rPr>
              <a:t>Select and Sequence Student Thinking</a:t>
            </a:r>
          </a:p>
        </p:txBody>
      </p:sp>
      <p:sp>
        <p:nvSpPr>
          <p:cNvPr id="41993" name="TextBox 17"/>
          <p:cNvSpPr txBox="1">
            <a:spLocks noChangeArrowheads="1"/>
          </p:cNvSpPr>
          <p:nvPr/>
        </p:nvSpPr>
        <p:spPr bwMode="auto">
          <a:xfrm>
            <a:off x="1684728" y="3179850"/>
            <a:ext cx="1600200" cy="523875"/>
          </a:xfrm>
          <a:prstGeom prst="rect">
            <a:avLst/>
          </a:prstGeom>
          <a:noFill/>
          <a:ln w="9525">
            <a:noFill/>
            <a:miter lim="800000"/>
            <a:headEnd/>
            <a:tailEnd/>
          </a:ln>
        </p:spPr>
        <p:txBody>
          <a:bodyPr>
            <a:prstTxWarp prst="textNoShape">
              <a:avLst/>
            </a:prstTxWarp>
            <a:spAutoFit/>
          </a:bodyPr>
          <a:lstStyle/>
          <a:p>
            <a:pPr algn="ctr"/>
            <a:r>
              <a:rPr lang="en-US" sz="1400" i="0" dirty="0">
                <a:solidFill>
                  <a:srgbClr val="FF0000"/>
                </a:solidFill>
              </a:rPr>
              <a:t>Connect </a:t>
            </a:r>
          </a:p>
          <a:p>
            <a:pPr algn="ctr"/>
            <a:r>
              <a:rPr lang="en-US" sz="1400" i="0" dirty="0">
                <a:solidFill>
                  <a:srgbClr val="FF0000"/>
                </a:solidFill>
              </a:rPr>
              <a:t>Student Thinking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430</TotalTime>
  <Words>2237</Words>
  <Application>Microsoft Macintosh PowerPoint</Application>
  <PresentationFormat>On-screen Show (4:3)</PresentationFormat>
  <Paragraphs>145</Paragraphs>
  <Slides>19</Slides>
  <Notes>17</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Codex</vt:lpstr>
      <vt:lpstr>Document</vt:lpstr>
      <vt:lpstr>Re-viewing the CMI Framework</vt:lpstr>
      <vt:lpstr>Cathy Seeley,  UCTM Conference, Nov. 4, 2011</vt:lpstr>
      <vt:lpstr>CCSS-M motivates the need for new instructional practices</vt:lpstr>
      <vt:lpstr>Naïve Perspectives on Mathematics Instruction Reform (“Math Wars”)</vt:lpstr>
      <vt:lpstr>Need for an instructional framework in mathematics education</vt:lpstr>
      <vt:lpstr>Intent of the CMI (Comprehensive Mathematics Instruction) Framework </vt:lpstr>
      <vt:lpstr>Three components of the  CMI Framework </vt:lpstr>
      <vt:lpstr>The Teaching Cycle </vt:lpstr>
      <vt:lpstr>PEDAGOGICAL PRACTICES SUPPORTED BY THE TEACHING CYCLE: Using Student Thinking</vt:lpstr>
      <vt:lpstr>PEDAGOGICAL PRACTICES SUPPORTED BY THE TEACHING CYCLE: Learning Environment</vt:lpstr>
      <vt:lpstr>PEDAGOGICAL PRACTICES SUPPORTED BY THE TEACHING CYCLE: Formative Assessment</vt:lpstr>
      <vt:lpstr>PEDAGOGICAL PRACTICES SUPPORTED BY THE TEACHING CYCLE: Mathematical Discourse</vt:lpstr>
      <vt:lpstr>The Learning Cycle </vt:lpstr>
      <vt:lpstr>CURRICULUM DESIGN PRINCIPLES SUPPORTED BY THE LEARNING CYCLE</vt:lpstr>
      <vt:lpstr>CURRICULUM DESIGN PRINCIPLES SUPPORTED BY THE LEARNING CYCLE</vt:lpstr>
      <vt:lpstr>The Continuum of Mathematical Understanding</vt:lpstr>
      <vt:lpstr>KEY ASPECTS OF THE CONTINUUM</vt:lpstr>
      <vt:lpstr>Slide 18</vt:lpstr>
      <vt:lpstr>Design Criteria for  Learning Cycle Tasks</vt:lpstr>
    </vt:vector>
  </TitlesOfParts>
  <Company>Brigham Young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the CMI Framework</dc:title>
  <dc:creator>BYU Math Ed</dc:creator>
  <cp:lastModifiedBy>Derek Elison</cp:lastModifiedBy>
  <cp:revision>9</cp:revision>
  <dcterms:created xsi:type="dcterms:W3CDTF">2013-05-30T01:10:29Z</dcterms:created>
  <dcterms:modified xsi:type="dcterms:W3CDTF">2013-05-30T01:10:55Z</dcterms:modified>
</cp:coreProperties>
</file>