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4" r:id="rId3"/>
    <p:sldId id="258" r:id="rId4"/>
    <p:sldId id="263" r:id="rId5"/>
    <p:sldId id="259" r:id="rId6"/>
    <p:sldId id="262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C1737-862E-564D-A299-AF460E1C8E14}" type="datetimeFigureOut">
              <a:rPr lang="en-US" smtClean="0"/>
              <a:t>5/31/13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B6E79-E8D9-824A-BB2F-6C9B7CDCE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09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Teachers</a:t>
            </a:r>
            <a:r>
              <a:rPr lang="en-US" baseline="0" dirty="0" smtClean="0"/>
              <a:t> will be able to create tests for students to take based on the New Core standards.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B6E79-E8D9-824A-BB2F-6C9B7CDCEF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35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Old UTIPS (aka UCUTIPS) gone this summer, new UTIPS wil</a:t>
            </a:r>
            <a:r>
              <a:rPr lang="en-US" baseline="0" dirty="0" smtClean="0"/>
              <a:t>l still be here this fall. Eventually new UTIPS will be gone as well, depends on how smooth the transition goes. All in one system with SAGE.</a:t>
            </a:r>
          </a:p>
          <a:p>
            <a:r>
              <a:rPr lang="en-US" baseline="0" dirty="0" smtClean="0"/>
              <a:t>1. UTREX:  uploads info from ASD to state. Tells state which kids are taking which classes.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B6E79-E8D9-824A-BB2F-6C9B7CDCEF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42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1. Teachers, departments or schools can decide</a:t>
            </a:r>
            <a:r>
              <a:rPr lang="en-US" baseline="0" dirty="0" smtClean="0"/>
              <a:t> to mandate these tests even though the district is not. Great for gather data!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2. Need tested items from summative tests given spring of 2014- this means questions will be piloted in the spring of 2014 so they can be used for</a:t>
            </a:r>
            <a:r>
              <a:rPr lang="en-US" baseline="0" dirty="0" smtClean="0"/>
              <a:t> Fall of 2014.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B6E79-E8D9-824A-BB2F-6C9B7CDCEF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74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specific questions, </a:t>
            </a:r>
            <a:r>
              <a:rPr lang="en-US" smtClean="0"/>
              <a:t>have them ask me: Angela!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B6E79-E8D9-824A-BB2F-6C9B7CDCEF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420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F8B8FA-9399-4654-B3ED-8AB10ED0DB99}" type="datetimeFigureOut">
              <a:rPr lang="en-US" smtClean="0"/>
              <a:pPr/>
              <a:t>5/31/13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7B8C84-F8ED-4955-9E21-A3DC2290E2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F8B8FA-9399-4654-B3ED-8AB10ED0DB99}" type="datetimeFigureOut">
              <a:rPr lang="en-US" smtClean="0"/>
              <a:pPr/>
              <a:t>5/31/13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B8C84-F8ED-4955-9E21-A3DC2290E2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F8B8FA-9399-4654-B3ED-8AB10ED0DB99}" type="datetimeFigureOut">
              <a:rPr lang="en-US" smtClean="0"/>
              <a:pPr/>
              <a:t>5/31/13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B8C84-F8ED-4955-9E21-A3DC2290E2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F8B8FA-9399-4654-B3ED-8AB10ED0DB99}" type="datetimeFigureOut">
              <a:rPr lang="en-US" smtClean="0"/>
              <a:pPr/>
              <a:t>5/31/13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B8C84-F8ED-4955-9E21-A3DC2290E2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F8B8FA-9399-4654-B3ED-8AB10ED0DB99}" type="datetimeFigureOut">
              <a:rPr lang="en-US" smtClean="0"/>
              <a:pPr/>
              <a:t>5/31/13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B8C84-F8ED-4955-9E21-A3DC2290E2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F8B8FA-9399-4654-B3ED-8AB10ED0DB99}" type="datetimeFigureOut">
              <a:rPr lang="en-US" smtClean="0"/>
              <a:pPr/>
              <a:t>5/31/13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B8C84-F8ED-4955-9E21-A3DC2290E2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F8B8FA-9399-4654-B3ED-8AB10ED0DB99}" type="datetimeFigureOut">
              <a:rPr lang="en-US" smtClean="0"/>
              <a:pPr/>
              <a:t>5/31/13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B8C84-F8ED-4955-9E21-A3DC2290E2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F8B8FA-9399-4654-B3ED-8AB10ED0DB99}" type="datetimeFigureOut">
              <a:rPr lang="en-US" smtClean="0"/>
              <a:pPr/>
              <a:t>5/31/13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B8C84-F8ED-4955-9E21-A3DC2290E2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F8B8FA-9399-4654-B3ED-8AB10ED0DB99}" type="datetimeFigureOut">
              <a:rPr lang="en-US" smtClean="0"/>
              <a:pPr/>
              <a:t>5/31/13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B8C84-F8ED-4955-9E21-A3DC2290E2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4F8B8FA-9399-4654-B3ED-8AB10ED0DB99}" type="datetimeFigureOut">
              <a:rPr lang="en-US" smtClean="0"/>
              <a:pPr/>
              <a:t>5/31/13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B8C84-F8ED-4955-9E21-A3DC2290E2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F8B8FA-9399-4654-B3ED-8AB10ED0DB99}" type="datetimeFigureOut">
              <a:rPr lang="en-US" smtClean="0"/>
              <a:pPr/>
              <a:t>5/31/13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7B8C84-F8ED-4955-9E21-A3DC2290E2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4F8B8FA-9399-4654-B3ED-8AB10ED0DB99}" type="datetimeFigureOut">
              <a:rPr lang="en-US" smtClean="0"/>
              <a:pPr/>
              <a:t>5/31/13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A7B8C84-F8ED-4955-9E21-A3DC2290E2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emo.tds.airast.org/AIRAssessme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829761"/>
          </a:xfrm>
        </p:spPr>
        <p:txBody>
          <a:bodyPr/>
          <a:lstStyle/>
          <a:p>
            <a:pPr algn="ctr"/>
            <a:r>
              <a:rPr lang="en-US" dirty="0" smtClean="0"/>
              <a:t>Utah’s New </a:t>
            </a:r>
            <a:br>
              <a:rPr lang="en-US" dirty="0" smtClean="0"/>
            </a:br>
            <a:r>
              <a:rPr lang="en-US" dirty="0" smtClean="0"/>
              <a:t>Assessment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19400"/>
            <a:ext cx="9144000" cy="2057400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SAGE</a:t>
            </a:r>
          </a:p>
          <a:p>
            <a:pPr algn="ctr"/>
            <a:r>
              <a:rPr lang="en-US" sz="3600" dirty="0" smtClean="0"/>
              <a:t>Student </a:t>
            </a:r>
            <a:r>
              <a:rPr lang="en-US" sz="3600" dirty="0" smtClean="0"/>
              <a:t>Assessment of Growth </a:t>
            </a:r>
            <a:endParaRPr lang="en-US" sz="3600" dirty="0" smtClean="0"/>
          </a:p>
          <a:p>
            <a:pPr algn="ctr"/>
            <a:r>
              <a:rPr lang="en-US" sz="3600" dirty="0" smtClean="0"/>
              <a:t>and </a:t>
            </a:r>
            <a:r>
              <a:rPr lang="en-US" sz="3600" dirty="0" smtClean="0"/>
              <a:t>Excellence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Custom assessment and instructional support system</a:t>
            </a:r>
          </a:p>
          <a:p>
            <a:pPr marL="114300" indent="0">
              <a:buNone/>
            </a:pPr>
            <a:endParaRPr lang="en-US" sz="800" dirty="0"/>
          </a:p>
          <a:p>
            <a:pPr lvl="1"/>
            <a:r>
              <a:rPr lang="en-US" dirty="0"/>
              <a:t>Built with and for Utah</a:t>
            </a:r>
          </a:p>
          <a:p>
            <a:pPr marL="411480" lvl="1" indent="0">
              <a:buNone/>
            </a:pPr>
            <a:endParaRPr lang="en-US" sz="800" dirty="0"/>
          </a:p>
          <a:p>
            <a:pPr lvl="1"/>
            <a:r>
              <a:rPr lang="en-US" dirty="0"/>
              <a:t>Designed to measure and support the teaching and learning of Utah Core Standards</a:t>
            </a:r>
          </a:p>
          <a:p>
            <a:pPr marL="411480" lvl="1" indent="0">
              <a:buNone/>
            </a:pPr>
            <a:endParaRPr lang="en-US" sz="800" dirty="0"/>
          </a:p>
          <a:p>
            <a:r>
              <a:rPr lang="en-US" b="1" dirty="0"/>
              <a:t>The System</a:t>
            </a:r>
          </a:p>
          <a:p>
            <a:pPr marL="114300" indent="0">
              <a:buNone/>
            </a:pPr>
            <a:endParaRPr lang="en-US" sz="800" dirty="0"/>
          </a:p>
          <a:p>
            <a:pPr lvl="1"/>
            <a:r>
              <a:rPr lang="en-US" dirty="0"/>
              <a:t>Integrated Interim and Summative System</a:t>
            </a:r>
          </a:p>
          <a:p>
            <a:pPr marL="411480" lvl="1" indent="0">
              <a:buNone/>
            </a:pPr>
            <a:endParaRPr lang="en-US" sz="800" dirty="0"/>
          </a:p>
          <a:p>
            <a:pPr lvl="1"/>
            <a:r>
              <a:rPr lang="en-US" dirty="0"/>
              <a:t>Formative System with instructional supports</a:t>
            </a:r>
          </a:p>
          <a:p>
            <a:pPr marL="411480" lvl="1" indent="0">
              <a:buNone/>
            </a:pPr>
            <a:endParaRPr lang="en-US" sz="800" dirty="0"/>
          </a:p>
          <a:p>
            <a:pPr lvl="1"/>
            <a:r>
              <a:rPr lang="en-US" dirty="0"/>
              <a:t>Instant, detailed reporting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18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Extends capabilities of </a:t>
            </a:r>
            <a:r>
              <a:rPr lang="en-US" b="1" dirty="0" smtClean="0"/>
              <a:t>UTIPS  </a:t>
            </a:r>
          </a:p>
          <a:p>
            <a:pPr marL="109728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(</a:t>
            </a:r>
            <a:r>
              <a:rPr lang="en-US" dirty="0" smtClean="0"/>
              <a:t>Think </a:t>
            </a:r>
            <a:r>
              <a:rPr lang="en-US" dirty="0" smtClean="0"/>
              <a:t>of it as UTIPS on </a:t>
            </a:r>
            <a:r>
              <a:rPr lang="en-US" dirty="0" smtClean="0"/>
              <a:t>steroids)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Not </a:t>
            </a:r>
            <a:r>
              <a:rPr lang="en-US" dirty="0" smtClean="0"/>
              <a:t>adaptive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Items from UTIPS, UTIPS Core and other states in item pool and aligned to Utah Core—Available Fall of </a:t>
            </a:r>
            <a:r>
              <a:rPr lang="en-US" dirty="0" smtClean="0"/>
              <a:t>2013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Includes same item types present in summative item pool—technology enhanced, machine scored constructed </a:t>
            </a:r>
            <a:r>
              <a:rPr lang="en-US" dirty="0" smtClean="0"/>
              <a:t>response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Formative               Fall of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Allows </a:t>
            </a:r>
            <a:r>
              <a:rPr lang="en-US" dirty="0" smtClean="0"/>
              <a:t>importing UTIPS tests (from UTIPS Core) and teacher created items—Available Feb. </a:t>
            </a:r>
            <a:r>
              <a:rPr lang="en-US" dirty="0" smtClean="0"/>
              <a:t>2014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Loads students automatically from </a:t>
            </a:r>
            <a:r>
              <a:rPr lang="en-US" dirty="0" smtClean="0"/>
              <a:t>UTREX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Includes teaching helps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Formative               Fall of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557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Specific </a:t>
            </a:r>
            <a:r>
              <a:rPr lang="en-US" dirty="0" smtClean="0"/>
              <a:t>testing </a:t>
            </a:r>
            <a:r>
              <a:rPr lang="en-US" dirty="0" smtClean="0"/>
              <a:t>windows (fall and winter)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Language Arts, Math, </a:t>
            </a:r>
            <a:r>
              <a:rPr lang="en-US" dirty="0" smtClean="0"/>
              <a:t>Science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Adaptive</a:t>
            </a:r>
          </a:p>
          <a:p>
            <a:endParaRPr lang="en-US" dirty="0"/>
          </a:p>
          <a:p>
            <a:r>
              <a:rPr lang="en-US" dirty="0" smtClean="0"/>
              <a:t>Can show Fall to Winter to </a:t>
            </a:r>
            <a:r>
              <a:rPr lang="en-US" dirty="0"/>
              <a:t>Spring </a:t>
            </a:r>
            <a:r>
              <a:rPr lang="en-US" dirty="0" smtClean="0"/>
              <a:t>growth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Predictive of summative </a:t>
            </a:r>
            <a:r>
              <a:rPr lang="en-US" dirty="0" smtClean="0"/>
              <a:t>assessment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Aligned to New Utah Core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Interim </a:t>
            </a:r>
            <a:r>
              <a:rPr lang="en-US" dirty="0" smtClean="0"/>
              <a:t>                  Fall </a:t>
            </a:r>
            <a:r>
              <a:rPr lang="en-US" dirty="0"/>
              <a:t>of 2014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Students </a:t>
            </a:r>
            <a:r>
              <a:rPr lang="en-US" dirty="0" smtClean="0"/>
              <a:t>enrolled in Secondary I, II or III (</a:t>
            </a:r>
            <a:r>
              <a:rPr lang="en-US" dirty="0"/>
              <a:t>high school </a:t>
            </a:r>
            <a:r>
              <a:rPr lang="en-US" dirty="0" smtClean="0"/>
              <a:t>buildings only</a:t>
            </a:r>
            <a:r>
              <a:rPr lang="en-US" dirty="0"/>
              <a:t>)</a:t>
            </a:r>
            <a:r>
              <a:rPr lang="en-US" dirty="0" smtClean="0"/>
              <a:t> will be required to take the fall Interim test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graders will be required to take the Fall Interim tests for all three core classes</a:t>
            </a:r>
          </a:p>
          <a:p>
            <a:endParaRPr lang="en-US" dirty="0"/>
          </a:p>
          <a:p>
            <a:r>
              <a:rPr lang="en-US" dirty="0" smtClean="0"/>
              <a:t>Teachers/ Departments/Schools can decide to give interim tests.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/>
              <a:t>Not available until fall of 2014 (Need tested items from summative tests given spring of 2014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Interim                   Fall of 2014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862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spring of 2014</a:t>
            </a:r>
          </a:p>
          <a:p>
            <a:r>
              <a:rPr lang="en-US" b="1" i="1" u="sng" dirty="0" smtClean="0"/>
              <a:t>One </a:t>
            </a:r>
            <a:r>
              <a:rPr lang="en-US" b="1" i="1" u="sng" dirty="0" smtClean="0"/>
              <a:t>session</a:t>
            </a:r>
            <a:r>
              <a:rPr lang="en-US" dirty="0" smtClean="0"/>
              <a:t> per </a:t>
            </a:r>
            <a:r>
              <a:rPr lang="en-US" dirty="0" smtClean="0"/>
              <a:t>subject</a:t>
            </a:r>
          </a:p>
          <a:p>
            <a:r>
              <a:rPr lang="en-US" dirty="0" smtClean="0"/>
              <a:t>Adaptive—when students miss a question it gets easier, </a:t>
            </a:r>
            <a:r>
              <a:rPr lang="en-US" dirty="0" smtClean="0"/>
              <a:t>when </a:t>
            </a:r>
            <a:r>
              <a:rPr lang="en-US" dirty="0" smtClean="0"/>
              <a:t>they get a question right, it gets harder</a:t>
            </a:r>
          </a:p>
          <a:p>
            <a:r>
              <a:rPr lang="en-US" dirty="0" smtClean="0"/>
              <a:t>Stays within the curriculum being tested (New Utah Core)</a:t>
            </a:r>
          </a:p>
          <a:p>
            <a:r>
              <a:rPr lang="en-US" dirty="0" smtClean="0"/>
              <a:t>Will provide an </a:t>
            </a:r>
            <a:r>
              <a:rPr lang="en-US" dirty="0" smtClean="0"/>
              <a:t>SGP </a:t>
            </a:r>
            <a:r>
              <a:rPr lang="en-US" sz="2400" dirty="0" smtClean="0"/>
              <a:t>(Student Growth Percentile)</a:t>
            </a:r>
            <a:endParaRPr lang="en-US" sz="2400" dirty="0" smtClean="0"/>
          </a:p>
          <a:p>
            <a:r>
              <a:rPr lang="en-US" dirty="0" smtClean="0"/>
              <a:t>2014 results won’t be available until August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Summative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1066800" y="2133600"/>
            <a:ext cx="7467600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http://demo.tds.airast.org/AIRAssessment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7620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will the test look like?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</TotalTime>
  <Words>479</Words>
  <Application>Microsoft Macintosh PowerPoint</Application>
  <PresentationFormat>On-screen Show (4:3)</PresentationFormat>
  <Paragraphs>72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Utah’s New  Assessment System</vt:lpstr>
      <vt:lpstr>OVERVIEW</vt:lpstr>
      <vt:lpstr>Formative               Fall of 2013</vt:lpstr>
      <vt:lpstr>Formative               Fall of 2013</vt:lpstr>
      <vt:lpstr>Interim                   Fall of 2014  </vt:lpstr>
      <vt:lpstr>Interim                   Fall of 2014 </vt:lpstr>
      <vt:lpstr>Summative</vt:lpstr>
      <vt:lpstr>PowerPoint Presentation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Assessment System</dc:title>
  <dc:creator>Dave</dc:creator>
  <cp:lastModifiedBy>Angela Moulton</cp:lastModifiedBy>
  <cp:revision>19</cp:revision>
  <dcterms:created xsi:type="dcterms:W3CDTF">2013-03-01T22:29:11Z</dcterms:created>
  <dcterms:modified xsi:type="dcterms:W3CDTF">2013-05-31T18:36:52Z</dcterms:modified>
</cp:coreProperties>
</file>